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7" r:id="rId12"/>
    <p:sldId id="268" r:id="rId13"/>
    <p:sldId id="269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0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55" autoAdjust="0"/>
  </p:normalViewPr>
  <p:slideViewPr>
    <p:cSldViewPr snapToGrid="0">
      <p:cViewPr varScale="1">
        <p:scale>
          <a:sx n="102" d="100"/>
          <a:sy n="102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DDF4-AD6F-4B69-91BC-24D8454F3D7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4189C-0473-464B-A373-720E0748D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86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4189C-0473-464B-A373-720E0748D01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6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48BB8-00E2-0D40-8A35-74CE82AAB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E2F529-0C0E-9E6E-577F-A27CB9618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64D233-F1D1-A6DB-5143-3A1383CA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E3BAF3-CEC2-42F4-1A26-52DB05AF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F9D668-77BA-6592-D27F-5B0B64F2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1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A1B66-F995-3ADC-1AA0-4198B415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4B0E38-D784-89D1-0BCE-BB21F5C72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68548C-44AC-2C6A-B2CF-50407F0A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3AE1F8-5628-CD50-E437-B5A84798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CC29D-8399-7FE9-2D12-056C1063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11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3BCAD12-7109-BA86-4DC0-4D2A4094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03D1FB-E499-E7ED-6166-F2ACED42B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E8B408-1BB5-A626-7B81-C5FD3306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F0D83D-799F-19B5-73ED-ACF1217A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E0F766-9E60-DDB2-4B26-10ECFB26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13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22C452-3384-268C-CE04-DD7756E2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0BF10D-CD5A-3470-F4A0-563B8A12F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2783A9-E363-8B93-362B-F86F9291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01F7C5-846F-4E45-8822-E0DF01F6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C2CAAA-D240-E43F-5C79-185C1A77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7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6A0AC1-4369-02EA-D2F9-AB1BA807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817AC7-AD41-D931-701A-F2FA488D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CCD556-6F81-553A-9309-204575D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B34358-10B6-3CE6-7429-6D4CB28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13D404-C414-1889-B2C7-3AD8AE69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41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6C4CF-B328-5748-4D5F-DEB1882A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02505C-94E8-E963-349D-11D9439CA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A7E4FC-B205-872F-B759-C6FF1A90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F36980-659C-C6ED-8265-6B822A58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6CF487-B77F-DBD2-BFA4-F42B5DAC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44F9CE-A23C-AB8E-0D75-FAAB6B9C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4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E2024-037F-EE66-9DFF-776E2940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AF267C-4AA8-C407-2524-210BB8090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0EDC05-2847-F3F6-1F41-E21497D1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7D1BBD-F648-8275-4A2C-A7AA335E5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3E2AA22-BE63-D445-C2D1-3663DED4D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C9BE4BA-E950-1700-75E0-B4481757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ECDEC1-5860-313B-E466-010D8006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0DF0283-AB4D-3D3E-CB6B-78C55A85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08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ECB6B6-BC43-F22B-7822-11C7E916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93FFB5-7AD8-0CFA-2806-A121ED85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E8963E-C284-D3AD-26CB-B9FCB879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EC203E-A643-3EDC-FAF5-0FA04AB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3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4B7C9AC-A0D9-C804-BEB7-B02F8860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85EDB5-4094-A047-1C82-7F5CDC6E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C7997D-8C14-B1C6-0631-7A8059D40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3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DB368C-2BE7-9224-DDD4-E844EAF6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D2C33-3756-ADAD-EF27-F7E6158E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675B94B-977E-4CB2-EAFF-3E4060C0D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B44E8B-3998-D7E9-52BE-F5433443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7C14C75-3E47-1389-2D70-0A9F33AD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79E1E33-2BCA-0A0C-C5D6-FFEE3402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3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F150E-638E-F51E-75D5-F201179E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1EAFD96-0AC0-4DA2-1DA7-EE0524F3B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AD8AF1-CC46-65F9-0C75-6A22BCF0D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3BFD3-8F25-A076-3172-104A324A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FB0D39-3AD5-F4CA-302E-E52388EA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C0590A-03FF-C882-E409-7B86F94B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5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ADD985-030A-82E7-B397-0C93DE64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F61ACF-2B35-7155-F4A2-4966C377E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AE0D75-C542-00E6-4E39-DECCB4768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C1E-17E2-4B19-98B6-DF4C8F50A289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E3E8AD-E8AE-DE97-39E5-2DFCAC857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7CBFE1-04CF-7DA6-7644-90263B054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409F-37DA-4ADC-B82A-C706B70E5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5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1A4A32D-349E-1D10-A25D-8AAA43C76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817" y="189187"/>
            <a:ext cx="11576811" cy="6579475"/>
          </a:xfrm>
        </p:spPr>
        <p:txBody>
          <a:bodyPr>
            <a:normAutofit fontScale="92500" lnSpcReduction="10000"/>
          </a:bodyPr>
          <a:lstStyle/>
          <a:p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</a:p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МУНИЦИПАЛЬНОГО ДОШКОЛЬНОГО ОБРАЗОВАТЕЛЬНОГО УЧРЕЖДЕНИЯ </a:t>
            </a:r>
          </a:p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77»</a:t>
            </a:r>
          </a:p>
          <a:p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46AE39-394C-FBB4-2AD1-73993108C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519" y="3659605"/>
            <a:ext cx="3309258" cy="3021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653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8FE8AC9-91C2-EA15-C781-948420C04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78982" y="5246254"/>
            <a:ext cx="1349635" cy="152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C89DAF-AA16-6EF4-56CE-1DA6B758BEFB}"/>
              </a:ext>
            </a:extLst>
          </p:cNvPr>
          <p:cNvSpPr txBox="1"/>
          <p:nvPr/>
        </p:nvSpPr>
        <p:spPr>
          <a:xfrm>
            <a:off x="-131467" y="85918"/>
            <a:ext cx="120689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b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образовательной программы ДОУ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DF22AB-2C88-AB45-B734-76E68854F4AC}"/>
              </a:ext>
            </a:extLst>
          </p:cNvPr>
          <p:cNvSpPr txBox="1"/>
          <p:nvPr/>
        </p:nvSpPr>
        <p:spPr>
          <a:xfrm>
            <a:off x="528521" y="1651703"/>
            <a:ext cx="109482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Clr>
                <a:srgbClr val="760000"/>
              </a:buClr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включает  три основных раздела: </a:t>
            </a:r>
          </a:p>
          <a:p>
            <a:pPr marL="0" lvl="1" algn="ctr">
              <a:spcBef>
                <a:spcPts val="0"/>
              </a:spcBef>
              <a:buClr>
                <a:srgbClr val="760000"/>
              </a:buClr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целевой</a:t>
            </a:r>
          </a:p>
          <a:p>
            <a:pPr marL="0" lvl="1" algn="ctr">
              <a:spcBef>
                <a:spcPts val="0"/>
              </a:spcBef>
              <a:buClr>
                <a:srgbClr val="760000"/>
              </a:buClr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содержательный</a:t>
            </a:r>
          </a:p>
          <a:p>
            <a:pPr marL="0" lvl="1" algn="ctr">
              <a:spcBef>
                <a:spcPts val="0"/>
              </a:spcBef>
              <a:buClr>
                <a:srgbClr val="760000"/>
              </a:buClr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организационный.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каждом из них отражается: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обязательная часть  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часть, формируемая участниками образовательных отношений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FBF61FD-E828-3A4A-37E0-CBF0FD9E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025" y="2225050"/>
            <a:ext cx="325455" cy="3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0F513F3B-8362-AA5A-54A5-82352E29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524" y="2687526"/>
            <a:ext cx="312194" cy="3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1A3E56C9-D874-56AB-F9BA-9B986454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331" y="3342303"/>
            <a:ext cx="312193" cy="3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F5881F2B-0830-5DA4-CE82-1DFBAFC0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978" y="4203993"/>
            <a:ext cx="296546" cy="36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583E8DF1-7704-DE7E-EF5C-C7F12A5B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948" y="4662435"/>
            <a:ext cx="342805" cy="3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75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F8194A-2E1F-8D2C-CF29-05028BC1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3" y="147596"/>
            <a:ext cx="11243268" cy="1590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парциальные программы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формируемая участниками образовательных отношений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ADC304A-CCE7-3CC2-D24A-4250A212C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D0390B-A8B3-0673-83BC-A7979ACC97C5}"/>
              </a:ext>
            </a:extLst>
          </p:cNvPr>
          <p:cNvSpPr txBox="1"/>
          <p:nvPr/>
        </p:nvSpPr>
        <p:spPr>
          <a:xfrm>
            <a:off x="196070" y="1738365"/>
            <a:ext cx="117998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Ранний возраст: 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«Цветные ладошки» Лыкова И.А.; Реализуется воспитателями в группе с детьми от 1.5 до 3 лет.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Дополняет образовательную область «Художественно-эстетическое развитие».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Дошкольный возраст: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Парциальная программа «Мир безопасности» Лыкова И.А.;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воспитателями групп во всех помещениях и на территории детского сада, с  детьми от 3 лет до окончания образовательных отношений.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Дополняет образовательную область «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оциально-коммуникативное развитие».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72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28D381-3486-2418-9213-211575ED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E520B6E-436E-4F82-8434-8B2351710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C9B975-2743-8BA8-59A7-ED9DEB387579}"/>
              </a:ext>
            </a:extLst>
          </p:cNvPr>
          <p:cNvSpPr txBox="1"/>
          <p:nvPr/>
        </p:nvSpPr>
        <p:spPr>
          <a:xfrm>
            <a:off x="335910" y="1690688"/>
            <a:ext cx="110178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усвоение и присвоение норм, правил поведения и морально-нравственных ценностей, принятых в российском обществе;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общения ребёнка со взрослыми и сверстниками, формирование готовности к совместной деятельности и сотрудничеству;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 ребенка основ гражданственности и патриотизма, уважительного отношения и чувства принадлежности к своей семье, сообществу детей и взрослых в Организации, региону проживания и стране в целом;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эмоциональной отзывчивости и сопереживания, социального и эмоционального интеллекта, воспитание гуманных чувств и отношений;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самостоятельности и инициативности, планирования и регуляции ребенком собственных действий;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позитивных установок к различным видам труда и творчества;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основ социальной навигации и безопасного поведения в быту и природе, социуме и медиа пространстве (цифровой среде).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04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E6EB6B1-FE05-B358-7363-D148D55AC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5979" y="5465994"/>
            <a:ext cx="1093469" cy="1236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DEAA8A-7126-79B0-A935-8E2E6913321E}"/>
              </a:ext>
            </a:extLst>
          </p:cNvPr>
          <p:cNvSpPr txBox="1"/>
          <p:nvPr/>
        </p:nvSpPr>
        <p:spPr>
          <a:xfrm>
            <a:off x="200968" y="120580"/>
            <a:ext cx="111235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</a:p>
          <a:p>
            <a:pPr marL="266700"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социально-коммуникативного развития</a:t>
            </a:r>
            <a:endParaRPr lang="ru-RU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5322344-8E43-7628-CB72-2775DC50E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1145372"/>
              </p:ext>
            </p:extLst>
          </p:nvPr>
        </p:nvGraphicFramePr>
        <p:xfrm>
          <a:off x="613064" y="1567130"/>
          <a:ext cx="10505210" cy="5104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6297">
                  <a:extLst>
                    <a:ext uri="{9D8B030D-6E8A-4147-A177-3AD203B41FA5}">
                      <a16:colId xmlns:a16="http://schemas.microsoft.com/office/drawing/2014/main" xmlns="" val="3313944518"/>
                    </a:ext>
                  </a:extLst>
                </a:gridCol>
                <a:gridCol w="994642">
                  <a:extLst>
                    <a:ext uri="{9D8B030D-6E8A-4147-A177-3AD203B41FA5}">
                      <a16:colId xmlns:a16="http://schemas.microsoft.com/office/drawing/2014/main" xmlns="" val="3587707239"/>
                    </a:ext>
                  </a:extLst>
                </a:gridCol>
                <a:gridCol w="1033648">
                  <a:extLst>
                    <a:ext uri="{9D8B030D-6E8A-4147-A177-3AD203B41FA5}">
                      <a16:colId xmlns:a16="http://schemas.microsoft.com/office/drawing/2014/main" xmlns="" val="2970933540"/>
                    </a:ext>
                  </a:extLst>
                </a:gridCol>
                <a:gridCol w="1339540">
                  <a:extLst>
                    <a:ext uri="{9D8B030D-6E8A-4147-A177-3AD203B41FA5}">
                      <a16:colId xmlns:a16="http://schemas.microsoft.com/office/drawing/2014/main" xmlns="" val="3166437443"/>
                    </a:ext>
                  </a:extLst>
                </a:gridCol>
                <a:gridCol w="1406550">
                  <a:extLst>
                    <a:ext uri="{9D8B030D-6E8A-4147-A177-3AD203B41FA5}">
                      <a16:colId xmlns:a16="http://schemas.microsoft.com/office/drawing/2014/main" xmlns="" val="4041699475"/>
                    </a:ext>
                  </a:extLst>
                </a:gridCol>
                <a:gridCol w="2010839">
                  <a:extLst>
                    <a:ext uri="{9D8B030D-6E8A-4147-A177-3AD203B41FA5}">
                      <a16:colId xmlns:a16="http://schemas.microsoft.com/office/drawing/2014/main" xmlns="" val="2715720513"/>
                    </a:ext>
                  </a:extLst>
                </a:gridCol>
                <a:gridCol w="1363694">
                  <a:extLst>
                    <a:ext uri="{9D8B030D-6E8A-4147-A177-3AD203B41FA5}">
                      <a16:colId xmlns:a16="http://schemas.microsoft.com/office/drawing/2014/main" xmlns="" val="1666686795"/>
                    </a:ext>
                  </a:extLst>
                </a:gridCol>
              </a:tblGrid>
              <a:tr h="114162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Выделенные направления (сферы, области)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2 лет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0124978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социальных отношений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выделенных направлений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098828"/>
                  </a:ext>
                </a:extLst>
              </a:tr>
              <a:tr h="140535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формирования основ гражданственности и патриотизма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4531575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сфера трудового воспитания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9631296"/>
                  </a:ext>
                </a:extLst>
              </a:tr>
              <a:tr h="112428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формирования основ безопасного поведения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2842504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0E230386-A799-BA08-11C5-CC1913C4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35708" y="2540106"/>
            <a:ext cx="25998432" cy="62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65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E15C7-7121-7B55-636A-1F6BFF04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6" y="291403"/>
            <a:ext cx="10660464" cy="1105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формируемая, участниками образовательных отношений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7CFB86-1BED-A817-59CC-4E3FAA8EA9B7}"/>
              </a:ext>
            </a:extLst>
          </p:cNvPr>
          <p:cNvSpPr txBox="1"/>
          <p:nvPr/>
        </p:nvSpPr>
        <p:spPr>
          <a:xfrm>
            <a:off x="1135464" y="1537398"/>
            <a:ext cx="104402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возраст. Дети от 3 до 7 лет.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— состояние общественных отношений, при котором личность, социальная группа, общность, народ, страна (государство) может самостоятельно, суверенно, без вмешательства и давления извне свободно выбирать и осуществлять свою стратегию международного поведения, духовного, социально-экономического и культурного развития. Безопасность — многозначное понятие, которое интерпретируется, прежде всего, как защищенность и низкий уровень риска, в случае реализации которого возникают негативные последствия (вред) в отношении человека, общества или любых других субъектов, объектов или их систем.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возрасте закладываются основы бережного отношения детей к своему здоровью и здоровью других людей. Взрослый дает элементарные представления о ценности здоровья и здорового образа жизни, о полезной и вредной пище, о пользе физических упражнений, утренней зарядки, закаливающих процедур. У детей формируется интерес к правилам безопасного и здоровьесберегающего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7015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5DECB-1A8A-677F-434D-765E2CB9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78" y="1"/>
            <a:ext cx="10610222" cy="169068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28CE0F0-73C2-BED6-0777-37F7B7BA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3E4254-BDE4-50C6-68F6-BF2A09B35DAD}"/>
              </a:ext>
            </a:extLst>
          </p:cNvPr>
          <p:cNvSpPr txBox="1"/>
          <p:nvPr/>
        </p:nvSpPr>
        <p:spPr>
          <a:xfrm>
            <a:off x="391886" y="1631019"/>
            <a:ext cx="1145512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на: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любознательности, интереса и мотивации к познавательной деятельности;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сенсорных эталонов и перцептивных (обследовательских) действий,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целостной картины мира, представлений об объектах окружающего мира, их свойствах и отношениях;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основ экологической культуры, знаний об особенностях и многообразии природы Родного края и различных континентов, 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представлений о себе и ближайшем социальном окружении, культурно-исторических событиях, традициях и социокультурных ценностях малой родины и Отечества, многообразии стран и народов мира;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представлений о цифровых средствах познания окружающего мира, способах их безопасного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9471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1776F65-4076-C901-6BFB-41D0638F2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8DBD2-C7C8-3BC2-FA4D-8F7516EA5281}"/>
              </a:ext>
            </a:extLst>
          </p:cNvPr>
          <p:cNvSpPr txBox="1"/>
          <p:nvPr/>
        </p:nvSpPr>
        <p:spPr>
          <a:xfrm>
            <a:off x="713433" y="147595"/>
            <a:ext cx="103070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</a:p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познавательного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F326471-23C8-8E0C-CEF2-63F69CEC7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379329"/>
              </p:ext>
            </p:extLst>
          </p:nvPr>
        </p:nvGraphicFramePr>
        <p:xfrm>
          <a:off x="783772" y="1768510"/>
          <a:ext cx="10236757" cy="3432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871">
                  <a:extLst>
                    <a:ext uri="{9D8B030D-6E8A-4147-A177-3AD203B41FA5}">
                      <a16:colId xmlns:a16="http://schemas.microsoft.com/office/drawing/2014/main" xmlns="" val="668811786"/>
                    </a:ext>
                  </a:extLst>
                </a:gridCol>
                <a:gridCol w="1527642">
                  <a:extLst>
                    <a:ext uri="{9D8B030D-6E8A-4147-A177-3AD203B41FA5}">
                      <a16:colId xmlns:a16="http://schemas.microsoft.com/office/drawing/2014/main" xmlns="" val="3358044461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xmlns="" val="2182558163"/>
                    </a:ext>
                  </a:extLst>
                </a:gridCol>
                <a:gridCol w="1060822">
                  <a:extLst>
                    <a:ext uri="{9D8B030D-6E8A-4147-A177-3AD203B41FA5}">
                      <a16:colId xmlns:a16="http://schemas.microsoft.com/office/drawing/2014/main" xmlns="" val="439148506"/>
                    </a:ext>
                  </a:extLst>
                </a:gridCol>
                <a:gridCol w="1102716">
                  <a:extLst>
                    <a:ext uri="{9D8B030D-6E8A-4147-A177-3AD203B41FA5}">
                      <a16:colId xmlns:a16="http://schemas.microsoft.com/office/drawing/2014/main" xmlns="" val="2119320977"/>
                    </a:ext>
                  </a:extLst>
                </a:gridCol>
                <a:gridCol w="1484255">
                  <a:extLst>
                    <a:ext uri="{9D8B030D-6E8A-4147-A177-3AD203B41FA5}">
                      <a16:colId xmlns:a16="http://schemas.microsoft.com/office/drawing/2014/main" xmlns="" val="3598993450"/>
                    </a:ext>
                  </a:extLst>
                </a:gridCol>
                <a:gridCol w="1364556">
                  <a:extLst>
                    <a:ext uri="{9D8B030D-6E8A-4147-A177-3AD203B41FA5}">
                      <a16:colId xmlns:a16="http://schemas.microsoft.com/office/drawing/2014/main" xmlns="" val="4075893933"/>
                    </a:ext>
                  </a:extLst>
                </a:gridCol>
              </a:tblGrid>
              <a:tr h="1258874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Выделенные направления (сферы, области)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года до 2 лет 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499243"/>
                  </a:ext>
                </a:extLst>
              </a:tr>
              <a:tr h="629437"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Сенсорные эталоны и познавательные действия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0544171"/>
                  </a:ext>
                </a:extLst>
              </a:tr>
              <a:tr h="314718"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6088338"/>
                  </a:ext>
                </a:extLst>
              </a:tr>
              <a:tr h="314718"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Природа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4712042"/>
                  </a:ext>
                </a:extLst>
              </a:tr>
              <a:tr h="629437"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Математическое представление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723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541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15AD0-348B-AF4F-79AE-71819E84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1E38DFA-5988-D006-DEB4-4339492A5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FD201B-10F8-A098-71D8-8266DEC22429}"/>
              </a:ext>
            </a:extLst>
          </p:cNvPr>
          <p:cNvSpPr txBox="1"/>
          <p:nvPr/>
        </p:nvSpPr>
        <p:spPr>
          <a:xfrm>
            <a:off x="482321" y="1919235"/>
            <a:ext cx="108714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включает: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владение речью как средством коммуникации, познания и самовыражения;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правильного звукопроизношения;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звуковой и интонационной культуры речи;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фонематического слуха; обогащение активного и пассивного словарного запаса;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грамматически правильной и связной речи (диалогической и монологической);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ознакомление с литературными произведениями различных жанров (фольклор, художественная и познавательная литература), формирование их осмысленного восприятия;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речевого творчества;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предпосылок к обучению грамоте.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62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2488B84-1A8B-CAF4-673B-637A138A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0A3D0D-8D44-7CE8-2252-4FD9C20CC1CB}"/>
              </a:ext>
            </a:extLst>
          </p:cNvPr>
          <p:cNvSpPr txBox="1"/>
          <p:nvPr/>
        </p:nvSpPr>
        <p:spPr>
          <a:xfrm>
            <a:off x="311500" y="147595"/>
            <a:ext cx="11153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речевого развития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F685755-7FAE-7E34-1C4E-3F286C2E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3223889"/>
              </p:ext>
            </p:extLst>
          </p:nvPr>
        </p:nvGraphicFramePr>
        <p:xfrm>
          <a:off x="374072" y="904352"/>
          <a:ext cx="11443855" cy="5769961"/>
        </p:xfrm>
        <a:graphic>
          <a:graphicData uri="http://schemas.openxmlformats.org/drawingml/2006/table">
            <a:tbl>
              <a:tblPr firstRow="1" firstCol="1" bandRow="1"/>
              <a:tblGrid>
                <a:gridCol w="1207359">
                  <a:extLst>
                    <a:ext uri="{9D8B030D-6E8A-4147-A177-3AD203B41FA5}">
                      <a16:colId xmlns:a16="http://schemas.microsoft.com/office/drawing/2014/main" xmlns="" val="3173091453"/>
                    </a:ext>
                  </a:extLst>
                </a:gridCol>
                <a:gridCol w="2897051">
                  <a:extLst>
                    <a:ext uri="{9D8B030D-6E8A-4147-A177-3AD203B41FA5}">
                      <a16:colId xmlns:a16="http://schemas.microsoft.com/office/drawing/2014/main" xmlns="" val="3113070601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xmlns="" val="1231832008"/>
                    </a:ext>
                  </a:extLst>
                </a:gridCol>
                <a:gridCol w="1111827">
                  <a:extLst>
                    <a:ext uri="{9D8B030D-6E8A-4147-A177-3AD203B41FA5}">
                      <a16:colId xmlns:a16="http://schemas.microsoft.com/office/drawing/2014/main" xmlns="" val="2825945436"/>
                    </a:ext>
                  </a:extLst>
                </a:gridCol>
                <a:gridCol w="987137">
                  <a:extLst>
                    <a:ext uri="{9D8B030D-6E8A-4147-A177-3AD203B41FA5}">
                      <a16:colId xmlns:a16="http://schemas.microsoft.com/office/drawing/2014/main" xmlns="" val="771501821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xmlns="" val="597559289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xmlns="" val="2486695690"/>
                    </a:ext>
                  </a:extLst>
                </a:gridCol>
                <a:gridCol w="1163555">
                  <a:extLst>
                    <a:ext uri="{9D8B030D-6E8A-4147-A177-3AD203B41FA5}">
                      <a16:colId xmlns:a16="http://schemas.microsoft.com/office/drawing/2014/main" xmlns="" val="2182473975"/>
                    </a:ext>
                  </a:extLst>
                </a:gridCol>
                <a:gridCol w="1084118">
                  <a:extLst>
                    <a:ext uri="{9D8B030D-6E8A-4147-A177-3AD203B41FA5}">
                      <a16:colId xmlns:a16="http://schemas.microsoft.com/office/drawing/2014/main" xmlns="" val="3762600732"/>
                    </a:ext>
                  </a:extLst>
                </a:gridCol>
              </a:tblGrid>
              <a:tr h="67896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Выделенные направления (сферы, области)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 года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года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551943"/>
                  </a:ext>
                </a:extLst>
              </a:tr>
              <a:tr h="66628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1г. 6 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1г. 6 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266757"/>
                  </a:ext>
                </a:extLst>
              </a:tr>
              <a:tr h="435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 понимание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1606022"/>
                  </a:ext>
                </a:extLst>
              </a:tr>
              <a:tr h="333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активной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5047562"/>
                  </a:ext>
                </a:extLst>
              </a:tr>
              <a:tr h="33314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формировании/развитие словаря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обогащение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7827640"/>
                  </a:ext>
                </a:extLst>
              </a:tr>
              <a:tr h="999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29622"/>
                  </a:ext>
                </a:extLst>
              </a:tr>
              <a:tr h="333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звуковая культура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486538"/>
                  </a:ext>
                </a:extLst>
              </a:tr>
              <a:tr h="32499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грамматический строй речи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840597"/>
                  </a:ext>
                </a:extLst>
              </a:tr>
              <a:tr h="33314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связная речь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1137341"/>
                  </a:ext>
                </a:extLst>
              </a:tr>
              <a:tr h="6662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интерес к художественной литературе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8460692"/>
                  </a:ext>
                </a:extLst>
              </a:tr>
              <a:tr h="6662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обучению грамоте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26425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992CCA3D-C8A8-8594-3963-DCACD5D1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1890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41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227650-2ACD-F3A8-27BD-F412A018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0EA48BF-0AB8-AFD4-79B3-3969FE8CC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DD425E-B252-0ACC-3533-1799F1079676}"/>
              </a:ext>
            </a:extLst>
          </p:cNvPr>
          <p:cNvSpPr txBox="1"/>
          <p:nvPr/>
        </p:nvSpPr>
        <p:spPr>
          <a:xfrm>
            <a:off x="934496" y="1690688"/>
            <a:ext cx="106211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предполагает: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предпосылок ценностно-смыслового восприятия и понимания мира природы и произведений искусства (словесного, музыкального, изобразительного);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-становление эстетического и эмоционально-нравственного отношения к окружающему миру, воспитание эстетического вкуса;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элементарных представлений о видах искусства (музыка, живопись, театр, народное искусство и другое);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художественных умений и навыков в разных видах деятельности (рисовании, лепке, аппликации, художественном конструировании, пении, игре на детских музыкальных инструментах, музыкально-ритмических движениях, словесном творчестве и другое);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разнообразных средств художественной выразительности в различных видах искусства; реализацию художественно-творческих способностей ребенка в повседневной жизни и различных видах досуговой деятельности (праздники, развлечения и другое);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и поддержку самостоятельной творческой деятельности детей (изобразительной, конструктивной, музыкальной, художественно-речевой, театрализованной и другое)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08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7405FAD-0CBA-2ECB-1BA3-5E8FDE57E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1069" y="5118538"/>
            <a:ext cx="1443601" cy="1632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770CB9-7251-B27E-01C5-BEEAEDE4BBF4}"/>
              </a:ext>
            </a:extLst>
          </p:cNvPr>
          <p:cNvSpPr txBox="1"/>
          <p:nvPr/>
        </p:nvSpPr>
        <p:spPr>
          <a:xfrm>
            <a:off x="304800" y="357352"/>
            <a:ext cx="114772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дошкольного образовательного учреждения «Детский сад № 77»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в соответствии с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программой дошкольного образования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25.11.2022 № 1028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государственным образовательным стандартом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2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3AE92-F3F9-0379-044A-77B9559B335F}"/>
              </a:ext>
            </a:extLst>
          </p:cNvPr>
          <p:cNvSpPr txBox="1"/>
          <p:nvPr/>
        </p:nvSpPr>
        <p:spPr>
          <a:xfrm>
            <a:off x="432080" y="306681"/>
            <a:ext cx="115254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</a:p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художественно-эстетического развития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4A053FC4-1B5B-D029-5111-6050200B3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3030546"/>
              </p:ext>
            </p:extLst>
          </p:nvPr>
        </p:nvGraphicFramePr>
        <p:xfrm>
          <a:off x="1456555" y="1906064"/>
          <a:ext cx="9996052" cy="4094781"/>
        </p:xfrm>
        <a:graphic>
          <a:graphicData uri="http://schemas.openxmlformats.org/drawingml/2006/table">
            <a:tbl>
              <a:tblPr firstRow="1" firstCol="1" bandRow="1"/>
              <a:tblGrid>
                <a:gridCol w="1972444">
                  <a:extLst>
                    <a:ext uri="{9D8B030D-6E8A-4147-A177-3AD203B41FA5}">
                      <a16:colId xmlns:a16="http://schemas.microsoft.com/office/drawing/2014/main" xmlns="" val="406998767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xmlns="" val="2154663637"/>
                    </a:ext>
                  </a:extLst>
                </a:gridCol>
                <a:gridCol w="1298864">
                  <a:extLst>
                    <a:ext uri="{9D8B030D-6E8A-4147-A177-3AD203B41FA5}">
                      <a16:colId xmlns:a16="http://schemas.microsoft.com/office/drawing/2014/main" xmlns="" val="2879158946"/>
                    </a:ext>
                  </a:extLst>
                </a:gridCol>
                <a:gridCol w="1418629">
                  <a:extLst>
                    <a:ext uri="{9D8B030D-6E8A-4147-A177-3AD203B41FA5}">
                      <a16:colId xmlns:a16="http://schemas.microsoft.com/office/drawing/2014/main" xmlns="" val="3648252152"/>
                    </a:ext>
                  </a:extLst>
                </a:gridCol>
                <a:gridCol w="746169">
                  <a:extLst>
                    <a:ext uri="{9D8B030D-6E8A-4147-A177-3AD203B41FA5}">
                      <a16:colId xmlns:a16="http://schemas.microsoft.com/office/drawing/2014/main" xmlns="" val="7771371"/>
                    </a:ext>
                  </a:extLst>
                </a:gridCol>
                <a:gridCol w="193944">
                  <a:extLst>
                    <a:ext uri="{9D8B030D-6E8A-4147-A177-3AD203B41FA5}">
                      <a16:colId xmlns:a16="http://schemas.microsoft.com/office/drawing/2014/main" xmlns="" val="97252511"/>
                    </a:ext>
                  </a:extLst>
                </a:gridCol>
                <a:gridCol w="592276">
                  <a:extLst>
                    <a:ext uri="{9D8B030D-6E8A-4147-A177-3AD203B41FA5}">
                      <a16:colId xmlns:a16="http://schemas.microsoft.com/office/drawing/2014/main" xmlns="" val="3642558928"/>
                    </a:ext>
                  </a:extLst>
                </a:gridCol>
                <a:gridCol w="727363">
                  <a:extLst>
                    <a:ext uri="{9D8B030D-6E8A-4147-A177-3AD203B41FA5}">
                      <a16:colId xmlns:a16="http://schemas.microsoft.com/office/drawing/2014/main" xmlns="" val="3709879395"/>
                    </a:ext>
                  </a:extLst>
                </a:gridCol>
                <a:gridCol w="768928">
                  <a:extLst>
                    <a:ext uri="{9D8B030D-6E8A-4147-A177-3AD203B41FA5}">
                      <a16:colId xmlns:a16="http://schemas.microsoft.com/office/drawing/2014/main" xmlns="" val="4164622278"/>
                    </a:ext>
                  </a:extLst>
                </a:gridCol>
                <a:gridCol w="864271">
                  <a:extLst>
                    <a:ext uri="{9D8B030D-6E8A-4147-A177-3AD203B41FA5}">
                      <a16:colId xmlns:a16="http://schemas.microsoft.com/office/drawing/2014/main" xmlns="" val="3020981205"/>
                    </a:ext>
                  </a:extLst>
                </a:gridCol>
              </a:tblGrid>
              <a:tr h="1478342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Выделенные направления (сферы, области)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 года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3427527"/>
                  </a:ext>
                </a:extLst>
              </a:tr>
              <a:tr h="373777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приобщение к искусству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выделенных направлений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943238"/>
                  </a:ext>
                </a:extLst>
              </a:tr>
              <a:tr h="747554">
                <a:tc rowSpan="3"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7698814"/>
                  </a:ext>
                </a:extLst>
              </a:tr>
              <a:tr h="747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сюжетное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8662994"/>
                  </a:ext>
                </a:extLst>
              </a:tr>
              <a:tr h="747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декоративное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219374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3055A59B-4AA5-C866-8C32-BCCA62716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719388"/>
            <a:ext cx="17870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Объект 3">
            <a:extLst>
              <a:ext uri="{FF2B5EF4-FFF2-40B4-BE49-F238E27FC236}">
                <a16:creationId xmlns:a16="http://schemas.microsoft.com/office/drawing/2014/main" xmlns="" id="{D643313C-FB74-9930-1B4D-6CDA66B13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294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1C68B51-92FA-1940-B565-3C0656FE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FC6EB45-F6E7-3124-FE27-EFC4F674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1518382"/>
              </p:ext>
            </p:extLst>
          </p:nvPr>
        </p:nvGraphicFramePr>
        <p:xfrm>
          <a:off x="568035" y="293067"/>
          <a:ext cx="11055929" cy="6364932"/>
        </p:xfrm>
        <a:graphic>
          <a:graphicData uri="http://schemas.openxmlformats.org/drawingml/2006/table">
            <a:tbl>
              <a:tblPr firstRow="1" firstCol="1" bandRow="1"/>
              <a:tblGrid>
                <a:gridCol w="2607658">
                  <a:extLst>
                    <a:ext uri="{9D8B030D-6E8A-4147-A177-3AD203B41FA5}">
                      <a16:colId xmlns:a16="http://schemas.microsoft.com/office/drawing/2014/main" xmlns="" val="3959591672"/>
                    </a:ext>
                  </a:extLst>
                </a:gridCol>
                <a:gridCol w="1571332">
                  <a:extLst>
                    <a:ext uri="{9D8B030D-6E8A-4147-A177-3AD203B41FA5}">
                      <a16:colId xmlns:a16="http://schemas.microsoft.com/office/drawing/2014/main" xmlns="" val="3248771911"/>
                    </a:ext>
                  </a:extLst>
                </a:gridCol>
                <a:gridCol w="1489627">
                  <a:extLst>
                    <a:ext uri="{9D8B030D-6E8A-4147-A177-3AD203B41FA5}">
                      <a16:colId xmlns:a16="http://schemas.microsoft.com/office/drawing/2014/main" xmlns="" val="1940422171"/>
                    </a:ext>
                  </a:extLst>
                </a:gridCol>
                <a:gridCol w="1109721">
                  <a:extLst>
                    <a:ext uri="{9D8B030D-6E8A-4147-A177-3AD203B41FA5}">
                      <a16:colId xmlns:a16="http://schemas.microsoft.com/office/drawing/2014/main" xmlns="" val="1728351671"/>
                    </a:ext>
                  </a:extLst>
                </a:gridCol>
                <a:gridCol w="893618">
                  <a:extLst>
                    <a:ext uri="{9D8B030D-6E8A-4147-A177-3AD203B41FA5}">
                      <a16:colId xmlns:a16="http://schemas.microsoft.com/office/drawing/2014/main" xmlns="" val="942457333"/>
                    </a:ext>
                  </a:extLst>
                </a:gridCol>
                <a:gridCol w="1236518">
                  <a:extLst>
                    <a:ext uri="{9D8B030D-6E8A-4147-A177-3AD203B41FA5}">
                      <a16:colId xmlns:a16="http://schemas.microsoft.com/office/drawing/2014/main" xmlns="" val="2637508868"/>
                    </a:ext>
                  </a:extLst>
                </a:gridCol>
                <a:gridCol w="1194955">
                  <a:extLst>
                    <a:ext uri="{9D8B030D-6E8A-4147-A177-3AD203B41FA5}">
                      <a16:colId xmlns:a16="http://schemas.microsoft.com/office/drawing/2014/main" xmlns="" val="228076164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521887118"/>
                    </a:ext>
                  </a:extLst>
                </a:gridCol>
              </a:tblGrid>
              <a:tr h="405048">
                <a:tc row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лепка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лепка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7702" marR="77702" marT="38851" marB="38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946901"/>
                  </a:ext>
                </a:extLst>
              </a:tr>
              <a:tr h="39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декоративная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7702" marR="77702" marT="38851" marB="38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05609595"/>
                  </a:ext>
                </a:extLst>
              </a:tr>
              <a:tr h="40504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аппликация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7702" marR="77702" marT="38851" marB="38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00060287"/>
                  </a:ext>
                </a:extLst>
              </a:tr>
              <a:tr h="68670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народное декоративно-прикладное искусство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7702" marR="77702" marT="38851" marB="38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65780167"/>
                  </a:ext>
                </a:extLst>
              </a:tr>
              <a:tr h="40504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прикладное творчество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77702" marR="77702" marT="38851" marB="388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50564873"/>
                  </a:ext>
                </a:extLst>
              </a:tr>
              <a:tr h="343352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конструктивная деятельность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7999161"/>
                  </a:ext>
                </a:extLst>
              </a:tr>
              <a:tr h="343352">
                <a:tc rowSpan="6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музыкальная деятельность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слушанье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92118"/>
                  </a:ext>
                </a:extLst>
              </a:tr>
              <a:tr h="343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пение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867293"/>
                  </a:ext>
                </a:extLst>
              </a:tr>
              <a:tr h="608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музыкально ритмические движения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003879"/>
                  </a:ext>
                </a:extLst>
              </a:tr>
              <a:tr h="384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песенное творчество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4587419"/>
                  </a:ext>
                </a:extLst>
              </a:tr>
              <a:tr h="654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танцевально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игровое творчество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5660143"/>
                  </a:ext>
                </a:extLst>
              </a:tr>
              <a:tr h="644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на детских музыкальных инструментах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4379298"/>
                  </a:ext>
                </a:extLst>
              </a:tr>
              <a:tr h="343352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театрализованная деятельность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439303"/>
                  </a:ext>
                </a:extLst>
              </a:tr>
              <a:tr h="405048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культурно-досуговая деятельность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789827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A25D5EB-417C-574A-4247-3AA0FFF38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15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0D5F0-F2A2-DBDC-678F-A24FC77B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688D16-BA8B-AD26-C529-E22BBABD6E2F}"/>
              </a:ext>
            </a:extLst>
          </p:cNvPr>
          <p:cNvSpPr txBox="1"/>
          <p:nvPr/>
        </p:nvSpPr>
        <p:spPr>
          <a:xfrm>
            <a:off x="2005445" y="1935770"/>
            <a:ext cx="85802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возраст дети от 1 до 3 лет.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художественного образования детей раннего возраста составляет сенсорное развитие. В раннем детстве накапливаются представления о цвете, форме, величине. Важно, чтобы эти представления были разнообразными. Для этого необходимо создавать условия для познавательной деятельности (выявлять цвет, размер, форму предметов путем зрительного, осязательного и двигательного обследования, сравнения). Сенсорное воспитание предполагает решение следующих задач: развитие органов чувств (зрения, слуха, обоняния, осязания и знакомство с сенсорными эталонами (формы, цветы, величины и др.); освоение способов обследования предметов (перцептивных действий). Все методы обучения детей третьего года жизни носят игровой и наглядно-действенный характер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283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8C375-28A5-C0E2-0730-6E3A76F1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26" y="14759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B28B30B-4D4F-0A4B-7F29-4A6FDF5A3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8C58D9-8CF3-CCBD-3FD7-0C624A61ED04}"/>
              </a:ext>
            </a:extLst>
          </p:cNvPr>
          <p:cNvSpPr txBox="1"/>
          <p:nvPr/>
        </p:nvSpPr>
        <p:spPr>
          <a:xfrm>
            <a:off x="677426" y="1473158"/>
            <a:ext cx="1083714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приобретение ребенком двигательного опыта в различных видах деятельности детей, развитие психофизических качеств (быстрота, сила, ловкость, выносливость, гибкость), координационных способностей, крупных групп мышц и мелкой моторики;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опорно-двигательного аппарата, развитие равновесия, глазомера, ориентировки в пространстве;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овладение основными движениями (метание, ползание, лазанье, ходьба, бег, прыжки);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обучение общеразвивающим упражнениям, музыкально-ритмическим движениям, подвижным играм, спортивным упражнениям и элементам спортивных игр (баскетбол, футбол, хоккей, бадминтон, настольный теннис, городки, кегли и другое);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нравственно-волевых качеств (воля, смелость, выдержка и другое);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воспитание интереса к различным видам спорта и чувства гордости за выдающиеся достижения российских спортсменов;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приобщение к здоровому образу жизни и активному отдыху, 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воспитание бережного отношения к своему здоровью и здоровью окружающих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54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FB66D16-3286-8A6A-E8FF-7504D4DC2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B62339-319F-2C6B-BDA4-EBD747CC28D7}"/>
              </a:ext>
            </a:extLst>
          </p:cNvPr>
          <p:cNvSpPr txBox="1"/>
          <p:nvPr/>
        </p:nvSpPr>
        <p:spPr>
          <a:xfrm>
            <a:off x="401934" y="391887"/>
            <a:ext cx="115939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физического развития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DFC4D5C-C229-D8A5-D253-3216F5EBD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45616"/>
              </p:ext>
            </p:extLst>
          </p:nvPr>
        </p:nvGraphicFramePr>
        <p:xfrm>
          <a:off x="883228" y="1309255"/>
          <a:ext cx="10307781" cy="4593168"/>
        </p:xfrm>
        <a:graphic>
          <a:graphicData uri="http://schemas.openxmlformats.org/drawingml/2006/table">
            <a:tbl>
              <a:tblPr firstRow="1" firstCol="1" bandRow="1"/>
              <a:tblGrid>
                <a:gridCol w="1610914">
                  <a:extLst>
                    <a:ext uri="{9D8B030D-6E8A-4147-A177-3AD203B41FA5}">
                      <a16:colId xmlns:a16="http://schemas.microsoft.com/office/drawing/2014/main" xmlns="" val="146576450"/>
                    </a:ext>
                  </a:extLst>
                </a:gridCol>
                <a:gridCol w="1463247">
                  <a:extLst>
                    <a:ext uri="{9D8B030D-6E8A-4147-A177-3AD203B41FA5}">
                      <a16:colId xmlns:a16="http://schemas.microsoft.com/office/drawing/2014/main" xmlns="" val="446441304"/>
                    </a:ext>
                  </a:extLst>
                </a:gridCol>
                <a:gridCol w="1610914">
                  <a:extLst>
                    <a:ext uri="{9D8B030D-6E8A-4147-A177-3AD203B41FA5}">
                      <a16:colId xmlns:a16="http://schemas.microsoft.com/office/drawing/2014/main" xmlns="" val="1757922628"/>
                    </a:ext>
                  </a:extLst>
                </a:gridCol>
                <a:gridCol w="877741">
                  <a:extLst>
                    <a:ext uri="{9D8B030D-6E8A-4147-A177-3AD203B41FA5}">
                      <a16:colId xmlns:a16="http://schemas.microsoft.com/office/drawing/2014/main" xmlns="" val="2176252378"/>
                    </a:ext>
                  </a:extLst>
                </a:gridCol>
                <a:gridCol w="908720">
                  <a:extLst>
                    <a:ext uri="{9D8B030D-6E8A-4147-A177-3AD203B41FA5}">
                      <a16:colId xmlns:a16="http://schemas.microsoft.com/office/drawing/2014/main" xmlns="" val="3818670259"/>
                    </a:ext>
                  </a:extLst>
                </a:gridCol>
                <a:gridCol w="908720">
                  <a:extLst>
                    <a:ext uri="{9D8B030D-6E8A-4147-A177-3AD203B41FA5}">
                      <a16:colId xmlns:a16="http://schemas.microsoft.com/office/drawing/2014/main" xmlns="" val="2799856401"/>
                    </a:ext>
                  </a:extLst>
                </a:gridCol>
                <a:gridCol w="878773">
                  <a:extLst>
                    <a:ext uri="{9D8B030D-6E8A-4147-A177-3AD203B41FA5}">
                      <a16:colId xmlns:a16="http://schemas.microsoft.com/office/drawing/2014/main" xmlns="" val="2497480366"/>
                    </a:ext>
                  </a:extLst>
                </a:gridCol>
                <a:gridCol w="1024376">
                  <a:extLst>
                    <a:ext uri="{9D8B030D-6E8A-4147-A177-3AD203B41FA5}">
                      <a16:colId xmlns:a16="http://schemas.microsoft.com/office/drawing/2014/main" xmlns="" val="1084550492"/>
                    </a:ext>
                  </a:extLst>
                </a:gridCol>
                <a:gridCol w="1024376">
                  <a:extLst>
                    <a:ext uri="{9D8B030D-6E8A-4147-A177-3AD203B41FA5}">
                      <a16:colId xmlns:a16="http://schemas.microsoft.com/office/drawing/2014/main" xmlns="" val="2527621868"/>
                    </a:ext>
                  </a:extLst>
                </a:gridCol>
              </a:tblGrid>
              <a:tr h="1686984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Выделенные направления (сферы, области)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 года</a:t>
                      </a:r>
                    </a:p>
                    <a:p>
                      <a:pPr algn="ctr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4885673"/>
                  </a:ext>
                </a:extLst>
              </a:tr>
              <a:tr h="1686984">
                <a:tc rowSpan="4"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гимнастика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движения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бросание и катание (ловля с 2 лет, метание с 3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0482172"/>
                  </a:ext>
                </a:extLst>
              </a:tr>
              <a:tr h="481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ползанье, лазанье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78347"/>
                  </a:ext>
                </a:extLst>
              </a:tr>
              <a:tr h="240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ходьба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3722550"/>
                  </a:ext>
                </a:extLst>
              </a:tr>
              <a:tr h="240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180986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36212FAD-1CBD-363A-5CC5-896FEED2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93990" y="2210556"/>
            <a:ext cx="26773449" cy="6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123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652B9D9-33E8-2346-81D3-838D7446C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86E2C2F-1F14-687E-AF7C-0D49D25B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55263" y="2324401"/>
            <a:ext cx="454295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E34AE270-F2BB-7FF8-2F16-5B67DD6B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28648" y="1563254"/>
            <a:ext cx="4588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68A7715-8DDB-A67B-96C8-076A51D0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8251108"/>
              </p:ext>
            </p:extLst>
          </p:nvPr>
        </p:nvGraphicFramePr>
        <p:xfrm>
          <a:off x="482800" y="121040"/>
          <a:ext cx="11513130" cy="6426106"/>
        </p:xfrm>
        <a:graphic>
          <a:graphicData uri="http://schemas.openxmlformats.org/drawingml/2006/table">
            <a:tbl>
              <a:tblPr firstRow="1" firstCol="1" bandRow="1"/>
              <a:tblGrid>
                <a:gridCol w="2056387">
                  <a:extLst>
                    <a:ext uri="{9D8B030D-6E8A-4147-A177-3AD203B41FA5}">
                      <a16:colId xmlns:a16="http://schemas.microsoft.com/office/drawing/2014/main" xmlns="" val="1224752408"/>
                    </a:ext>
                  </a:extLst>
                </a:gridCol>
                <a:gridCol w="1793822">
                  <a:extLst>
                    <a:ext uri="{9D8B030D-6E8A-4147-A177-3AD203B41FA5}">
                      <a16:colId xmlns:a16="http://schemas.microsoft.com/office/drawing/2014/main" xmlns="" val="2151706023"/>
                    </a:ext>
                  </a:extLst>
                </a:gridCol>
                <a:gridCol w="1226127">
                  <a:extLst>
                    <a:ext uri="{9D8B030D-6E8A-4147-A177-3AD203B41FA5}">
                      <a16:colId xmlns:a16="http://schemas.microsoft.com/office/drawing/2014/main" xmlns="" val="9588562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087190119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xmlns="" val="2360440934"/>
                    </a:ext>
                  </a:extLst>
                </a:gridCol>
                <a:gridCol w="966354">
                  <a:extLst>
                    <a:ext uri="{9D8B030D-6E8A-4147-A177-3AD203B41FA5}">
                      <a16:colId xmlns:a16="http://schemas.microsoft.com/office/drawing/2014/main" xmlns="" val="287249773"/>
                    </a:ext>
                  </a:extLst>
                </a:gridCol>
                <a:gridCol w="815310">
                  <a:extLst>
                    <a:ext uri="{9D8B030D-6E8A-4147-A177-3AD203B41FA5}">
                      <a16:colId xmlns:a16="http://schemas.microsoft.com/office/drawing/2014/main" xmlns="" val="3665218666"/>
                    </a:ext>
                  </a:extLst>
                </a:gridCol>
                <a:gridCol w="1018309">
                  <a:extLst>
                    <a:ext uri="{9D8B030D-6E8A-4147-A177-3AD203B41FA5}">
                      <a16:colId xmlns:a16="http://schemas.microsoft.com/office/drawing/2014/main" xmlns="" val="2316951111"/>
                    </a:ext>
                  </a:extLst>
                </a:gridCol>
                <a:gridCol w="976745">
                  <a:extLst>
                    <a:ext uri="{9D8B030D-6E8A-4147-A177-3AD203B41FA5}">
                      <a16:colId xmlns:a16="http://schemas.microsoft.com/office/drawing/2014/main" xmlns="" val="136052753"/>
                    </a:ext>
                  </a:extLst>
                </a:gridCol>
                <a:gridCol w="852057">
                  <a:extLst>
                    <a:ext uri="{9D8B030D-6E8A-4147-A177-3AD203B41FA5}">
                      <a16:colId xmlns:a16="http://schemas.microsoft.com/office/drawing/2014/main" xmlns="" val="1023962074"/>
                    </a:ext>
                  </a:extLst>
                </a:gridCol>
              </a:tblGrid>
              <a:tr h="29735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прыжки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/>
                </a:tc>
                <a:extLst>
                  <a:ext uri="{0D108BD9-81ED-4DB2-BD59-A6C34878D82A}">
                    <a16:rowId xmlns:a16="http://schemas.microsoft.com/office/drawing/2014/main" xmlns="" val="1383121860"/>
                  </a:ext>
                </a:extLst>
              </a:tr>
              <a:tr h="38291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прыжки со скакалкой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/>
                </a:tc>
                <a:extLst>
                  <a:ext uri="{0D108BD9-81ED-4DB2-BD59-A6C34878D82A}">
                    <a16:rowId xmlns:a16="http://schemas.microsoft.com/office/drawing/2014/main" xmlns="" val="3701866160"/>
                  </a:ext>
                </a:extLst>
              </a:tr>
              <a:tr h="382914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упражнения в равновесии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/>
                </a:tc>
                <a:extLst>
                  <a:ext uri="{0D108BD9-81ED-4DB2-BD59-A6C34878D82A}">
                    <a16:rowId xmlns:a16="http://schemas.microsoft.com/office/drawing/2014/main" xmlns="" val="1510714113"/>
                  </a:ext>
                </a:extLst>
              </a:tr>
              <a:tr h="382914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общеразвивающие упражнения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819418935"/>
                  </a:ext>
                </a:extLst>
              </a:tr>
              <a:tr h="382914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ритмическая гимнастика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88603632"/>
                  </a:ext>
                </a:extLst>
              </a:tr>
              <a:tr h="382914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строевые упражнения</a:t>
                      </a:r>
                    </a:p>
                  </a:txBody>
                  <a:tcPr marL="32635" marR="326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</a:endParaRPr>
                    </a:p>
                  </a:txBody>
                  <a:tcPr marL="43513" marR="43513" marT="21757" marB="217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37457518"/>
                  </a:ext>
                </a:extLst>
              </a:tr>
              <a:tr h="256644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793824"/>
                  </a:ext>
                </a:extLst>
              </a:tr>
              <a:tr h="456256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упражнения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плаванье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9331101"/>
                  </a:ext>
                </a:extLst>
              </a:tr>
              <a:tr h="256644">
                <a:tc rowSpan="6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игры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городки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549797"/>
                  </a:ext>
                </a:extLst>
              </a:tr>
              <a:tr h="38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баскетбола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556886"/>
                  </a:ext>
                </a:extLst>
              </a:tr>
              <a:tr h="256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бадминтон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8981176"/>
                  </a:ext>
                </a:extLst>
              </a:tr>
              <a:tr h="38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хоккея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5975925"/>
                  </a:ext>
                </a:extLst>
              </a:tr>
              <a:tr h="301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настольного тенниса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7688161"/>
                  </a:ext>
                </a:extLst>
              </a:tr>
              <a:tr h="256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элементы футбола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9680093"/>
                  </a:ext>
                </a:extLst>
              </a:tr>
              <a:tr h="382914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основ здорового образа жизни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3442135"/>
                  </a:ext>
                </a:extLst>
              </a:tr>
              <a:tr h="486823">
                <a:tc rowSpan="2"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активный отдых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физкультурные досуги (с 4 лет праздники)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111705"/>
                  </a:ext>
                </a:extLst>
              </a:tr>
              <a:tr h="544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здоровья (туристические прогулки и экскурсии с 5 лет)</a:t>
                      </a: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5" marR="32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879642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1192861-C56F-4BC6-82B9-6F424817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37774" y="1563897"/>
            <a:ext cx="435579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64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FDAB9-E4D6-A7E0-982C-1A3F5CDB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53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D118F1E-FEFD-FDC5-FAB2-47EDF72A2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2461" y="5474186"/>
            <a:ext cx="1093469" cy="12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207DBD-9795-0B01-7C89-349D37890ACF}"/>
              </a:ext>
            </a:extLst>
          </p:cNvPr>
          <p:cNvSpPr txBox="1"/>
          <p:nvPr/>
        </p:nvSpPr>
        <p:spPr>
          <a:xfrm>
            <a:off x="758652" y="874207"/>
            <a:ext cx="10515600" cy="588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п. 29.2.1.2. ФОП ДО</a:t>
            </a:r>
            <a:r>
              <a:rPr lang="ru-RU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воспитания в ДОО - личностное развитие каждого ребёнка с учётом его индивидуальности и создание условий для позитивной социализации детей на основе традиционных ценностей российского общества, что предполагает:</a:t>
            </a:r>
            <a:endParaRPr lang="ru-RU" sz="1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7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первоначальных представлений о традиционных ценностях российского народа, социально приемлемых нормах и правилах поведения;                                                              - формирование ценностного отношения к окружающему миру (природному и социокультурному), другим людям, самому себе;                                                                                         - становление первичного опыта деятельности и поведения в соответствии с традиционными ценностями, принятыми в обществе нормами и правилами.</a:t>
            </a:r>
          </a:p>
          <a:p>
            <a:pPr algn="ctr">
              <a:tabLst>
                <a:tab pos="180340" algn="l"/>
              </a:tabLst>
            </a:pPr>
            <a:r>
              <a:rPr lang="ru-RU" sz="1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воспитания в ДОО являются:</a:t>
            </a:r>
            <a:endParaRPr lang="ru-RU" sz="19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Содействие развитию личности, основанному на принятых в обществе представлениях о добре и зле, должном и недопустимом;                                                                                                      </a:t>
            </a:r>
          </a:p>
          <a:p>
            <a:pPr algn="ctr"/>
            <a:r>
              <a:rPr lang="ru-RU" sz="19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2. Способствование становлению нравственности, основанной на духовных отечественных традициях, внутренней установке личности поступать согласно своей совести; </a:t>
            </a:r>
          </a:p>
          <a:p>
            <a:pPr algn="ctr"/>
            <a:r>
              <a:rPr lang="ru-RU" sz="1900" u="none" strike="noStrik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Создание условия для развития и реализации личностного потенциала ребёнка, его готовности к творческому самовыражению и саморазвитию, самовоспитанию;                       </a:t>
            </a:r>
          </a:p>
          <a:p>
            <a:pPr algn="ctr"/>
            <a:r>
              <a:rPr lang="ru-RU" sz="1900" u="none" strike="noStrike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4. Осуществление поддержки позитивной социализации ребёнка посредством проектирования и принятия уклада, воспитывающей среды, создания воспитывающих общностей.</a:t>
            </a:r>
          </a:p>
          <a:p>
            <a:pPr marR="12700"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92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C16A51D-A567-D234-A5F9-540D2983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365125"/>
            <a:ext cx="10549932" cy="500069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ВСЕГДА ГОТОВЫ К СОТРУДНИЧЕСТВУ С ВАМИ!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5E20DD3-7B0B-DDC3-72E7-CF35276358D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34224" y="3876012"/>
            <a:ext cx="2123552" cy="2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3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C6E56-466E-FC6B-DB1A-6D639FDE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E1E355C-FD6A-A7AB-0742-475E2A7B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6260" y="4435193"/>
            <a:ext cx="2044208" cy="2311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B814C7-BB9F-BF2A-07B5-A9DEDD13D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80" y="1405737"/>
            <a:ext cx="4262120" cy="319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D4A69D-17C7-38FC-ED16-CA6B4F6B3873}"/>
              </a:ext>
            </a:extLst>
          </p:cNvPr>
          <p:cNvSpPr txBox="1"/>
          <p:nvPr/>
        </p:nvSpPr>
        <p:spPr>
          <a:xfrm>
            <a:off x="5100321" y="1265094"/>
            <a:ext cx="66701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учреждения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уставом: муниципальное дошкольное образовательное учреждение «Детский сад № 77»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Сокращенное наименование: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77»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нахождения: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юридический адрес: 15006, г. Ярославль, ул. Дружная, д.14, тел: +7(4852) 283077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-фактический адрес: 15006, г. Ярославль, ул. Дружная, д.14, тел: +7(4852) 283077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8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EA54B-2325-2D0E-87EE-EED99C93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13"/>
            <a:ext cx="10515600" cy="83100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справка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310A6A7-5834-38BC-5C88-75F440DBD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46447" y="5392408"/>
            <a:ext cx="1047738" cy="1184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DDD511-7B09-2FB4-0674-610E4DE8D77D}"/>
              </a:ext>
            </a:extLst>
          </p:cNvPr>
          <p:cNvSpPr txBox="1"/>
          <p:nvPr/>
        </p:nvSpPr>
        <p:spPr>
          <a:xfrm>
            <a:off x="838200" y="948916"/>
            <a:ext cx="10465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ДОУ функционирует 9 групп, из них: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групп комбинированной направленности для детей с ограниченными возможностями здоровья, обусловленное тяжелым нарушением речи,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общеразвивающей направленности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EC41DA5-22AA-03AA-6246-9645BAC5A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792630"/>
              </p:ext>
            </p:extLst>
          </p:nvPr>
        </p:nvGraphicFramePr>
        <p:xfrm>
          <a:off x="697815" y="3217427"/>
          <a:ext cx="10978370" cy="3359500"/>
        </p:xfrm>
        <a:graphic>
          <a:graphicData uri="http://schemas.openxmlformats.org/drawingml/2006/table">
            <a:tbl>
              <a:tblPr bandRow="1"/>
              <a:tblGrid>
                <a:gridCol w="2083671">
                  <a:extLst>
                    <a:ext uri="{9D8B030D-6E8A-4147-A177-3AD203B41FA5}">
                      <a16:colId xmlns:a16="http://schemas.microsoft.com/office/drawing/2014/main" xmlns="" val="2193051606"/>
                    </a:ext>
                  </a:extLst>
                </a:gridCol>
                <a:gridCol w="4306801">
                  <a:extLst>
                    <a:ext uri="{9D8B030D-6E8A-4147-A177-3AD203B41FA5}">
                      <a16:colId xmlns:a16="http://schemas.microsoft.com/office/drawing/2014/main" xmlns="" val="2474946411"/>
                    </a:ext>
                  </a:extLst>
                </a:gridCol>
                <a:gridCol w="2389322">
                  <a:extLst>
                    <a:ext uri="{9D8B030D-6E8A-4147-A177-3AD203B41FA5}">
                      <a16:colId xmlns:a16="http://schemas.microsoft.com/office/drawing/2014/main" xmlns="" val="1058015262"/>
                    </a:ext>
                  </a:extLst>
                </a:gridCol>
                <a:gridCol w="2198576">
                  <a:extLst>
                    <a:ext uri="{9D8B030D-6E8A-4147-A177-3AD203B41FA5}">
                      <a16:colId xmlns:a16="http://schemas.microsoft.com/office/drawing/2014/main" xmlns="" val="2306350937"/>
                    </a:ext>
                  </a:extLst>
                </a:gridCol>
              </a:tblGrid>
              <a:tr h="100785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состав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состав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вспомогательный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обслуживающий персонал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1135627"/>
                  </a:ext>
                </a:extLst>
              </a:tr>
              <a:tr h="6719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Заведующий - 1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воспитатель– 3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– 4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дефектолог – 1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 – 2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физкультуре – 2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 психолог – 1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– 18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помощники воспитателя- 9 чел.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чел.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016690"/>
                  </a:ext>
                </a:extLst>
              </a:tr>
              <a:tr h="1679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прочий персонал- 6 чел.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21258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81310DE2-3905-AED5-8A34-CA00B7D2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83" y="2025146"/>
            <a:ext cx="10515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обеспечивается руководящими, педагогическими,                                                                                                                                 учебно-вспомогательными, административно-хозяйственными работниками ДОУ. </a:t>
            </a:r>
            <a:endParaRPr kumimoji="0" lang="ru-RU" altLang="ru-RU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2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6200404-BA89-F946-5BA8-7160022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91" y="5076497"/>
            <a:ext cx="1218868" cy="14163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A74154-03BF-08F6-4B01-497D0E9655F0}"/>
              </a:ext>
            </a:extLst>
          </p:cNvPr>
          <p:cNvSpPr txBox="1"/>
          <p:nvPr/>
        </p:nvSpPr>
        <p:spPr>
          <a:xfrm>
            <a:off x="552660" y="964642"/>
            <a:ext cx="112592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Программы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8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DF96A33-5B1C-9CEF-90A6-E5C6D4A88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76193" y="5416292"/>
            <a:ext cx="1088580" cy="123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548709-4A0D-0DBE-374D-B163613C1471}"/>
              </a:ext>
            </a:extLst>
          </p:cNvPr>
          <p:cNvSpPr txBox="1"/>
          <p:nvPr/>
        </p:nvSpPr>
        <p:spPr>
          <a:xfrm>
            <a:off x="703385" y="211015"/>
            <a:ext cx="1053067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 достигается через решение следующих </a:t>
            </a:r>
            <a:r>
              <a:rPr lang="ru-RU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задач:</a:t>
            </a:r>
            <a:endParaRPr lang="ru-RU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единых для Российской Федерации содержания ДО и планируемых результатов освоения образовательной программы ДО;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построение (структурирование) содержания образовательной деятельности на основе учёта возрастных и индивидуальных особенностей развития;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05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6D51252-1E81-3A52-1A10-D5CFBAE8F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0914" y="5098264"/>
            <a:ext cx="1316045" cy="1487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DDE70F-F146-7DA0-3A39-071CC5BF0866}"/>
              </a:ext>
            </a:extLst>
          </p:cNvPr>
          <p:cNvSpPr txBox="1"/>
          <p:nvPr/>
        </p:nvSpPr>
        <p:spPr>
          <a:xfrm>
            <a:off x="713432" y="371790"/>
            <a:ext cx="110531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охрана и укрепление физического и психического здоровья детей, в том числе их эмоционального благополучия;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2133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5DD14EC-4A73-B461-BFFD-FA4EA829D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76193" y="5416292"/>
            <a:ext cx="1088580" cy="1230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D24BA1-1409-E07F-2295-742888166B1B}"/>
              </a:ext>
            </a:extLst>
          </p:cNvPr>
          <p:cNvSpPr txBox="1"/>
          <p:nvPr/>
        </p:nvSpPr>
        <p:spPr>
          <a:xfrm>
            <a:off x="1105320" y="453404"/>
            <a:ext cx="102895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программы</a:t>
            </a:r>
            <a:endParaRPr lang="ru-RU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6BFFA8-0756-7C62-5C37-8C689124B345}"/>
              </a:ext>
            </a:extLst>
          </p:cNvPr>
          <p:cNvSpPr txBox="1"/>
          <p:nvPr/>
        </p:nvSpPr>
        <p:spPr>
          <a:xfrm>
            <a:off x="552658" y="1477108"/>
            <a:ext cx="108421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Согласно п. 14.3 ФОП и п.1.4 ФГОС ДО Программа построена на следующих принципах:                                                                                                                                     1) полноценное проживание ребёнком всех этапов детства (младенческого, раннего и дошкольного возрастов), обогащение (амплификация) детского развития;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 (далее вместе - взрослые);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признание ребёнка полноценным участником (субъектом) образовательных отношений;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5) поддержка инициативы детей в различных видах деятельности;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6) сотрудничество ДОО с семьей;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7) приобщение детей к социокультурным нормам, традициям семьи, общества и государства;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8) формирование познавательных интересов и познавательных действий ребёнка в различных видах деятельности;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9) возрастная адекватность дошкольного образования (соответствие условий, требований, методов возрасту и особенностям развития);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10) учёт этнокультурной ситуации развития детей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73172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508E6-E47C-BA8B-332A-69805C1A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365126"/>
            <a:ext cx="9857433" cy="7602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реализации программы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3F7C636-8451-30F5-F269-39BE3539F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5390" y="4994031"/>
            <a:ext cx="1492321" cy="1687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36871E-9586-C557-9E09-5A220264BAF5}"/>
              </a:ext>
            </a:extLst>
          </p:cNvPr>
          <p:cNvSpPr txBox="1"/>
          <p:nvPr/>
        </p:nvSpPr>
        <p:spPr>
          <a:xfrm>
            <a:off x="1537397" y="1316334"/>
            <a:ext cx="89530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раннего и дошкольного возраста, посещающие ДОУ</a:t>
            </a:r>
          </a:p>
          <a:p>
            <a:pPr marL="285750" indent="-285750" algn="ctr">
              <a:buFontTx/>
              <a:buChar char="-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(законные представители) воспитанников</a:t>
            </a:r>
          </a:p>
          <a:p>
            <a:pPr marL="285750" indent="-285750" algn="ctr">
              <a:buFontTx/>
              <a:buChar char="-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ДОУ</a:t>
            </a:r>
          </a:p>
          <a:p>
            <a:pPr algn="ctr"/>
            <a:endParaRPr lang="ru-RU" sz="32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реализуется на государственном языке Российской Федерации – русском языке (Согласно пункту 1.9 ФГОС ДО).</a:t>
            </a:r>
            <a:endParaRPr lang="ru-RU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46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2513</Words>
  <Application>Microsoft Office PowerPoint</Application>
  <PresentationFormat>Произвольный</PresentationFormat>
  <Paragraphs>571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Визитная карточка </vt:lpstr>
      <vt:lpstr>Информационная справка </vt:lpstr>
      <vt:lpstr>Слайд 5</vt:lpstr>
      <vt:lpstr>Слайд 6</vt:lpstr>
      <vt:lpstr>Слайд 7</vt:lpstr>
      <vt:lpstr>Слайд 8</vt:lpstr>
      <vt:lpstr>  Участники реализации программы  </vt:lpstr>
      <vt:lpstr>Слайд 10</vt:lpstr>
      <vt:lpstr>Реализуемые парциальные программы часть формируемая участниками образовательных отношений</vt:lpstr>
      <vt:lpstr>образовательная область  Социально-коммуникативное развитие</vt:lpstr>
      <vt:lpstr>Слайд 13</vt:lpstr>
      <vt:lpstr>Часть формируемая, участниками образовательных отношений</vt:lpstr>
      <vt:lpstr>образовательная область Познавательное развитие</vt:lpstr>
      <vt:lpstr>Слайд 16</vt:lpstr>
      <vt:lpstr>образовательная область Речевое развитие </vt:lpstr>
      <vt:lpstr>Слайд 18</vt:lpstr>
      <vt:lpstr>образовательная область Художественно-эстетическое развитие</vt:lpstr>
      <vt:lpstr>Слайд 20</vt:lpstr>
      <vt:lpstr>Слайд 21</vt:lpstr>
      <vt:lpstr>Часть, формируемая участниками образовательных отношений</vt:lpstr>
      <vt:lpstr>образовательная область  Физическое развитие</vt:lpstr>
      <vt:lpstr>Слайд 24</vt:lpstr>
      <vt:lpstr>Слайд 25</vt:lpstr>
      <vt:lpstr>Рабочая программа Воспитания</vt:lpstr>
      <vt:lpstr>Спасибо за внимание! МЫ ВСЕГДА ГОТОВЫ К СОТРУДНИЧЕСТВУ С ВАМИ!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natashabogdanova77@yandex.ru</dc:creator>
  <cp:lastModifiedBy>Ирина</cp:lastModifiedBy>
  <cp:revision>14</cp:revision>
  <dcterms:created xsi:type="dcterms:W3CDTF">2023-08-08T08:00:59Z</dcterms:created>
  <dcterms:modified xsi:type="dcterms:W3CDTF">2023-08-31T10:01:13Z</dcterms:modified>
</cp:coreProperties>
</file>