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3" r:id="rId4"/>
    <p:sldId id="275" r:id="rId5"/>
    <p:sldId id="278" r:id="rId6"/>
    <p:sldId id="294" r:id="rId7"/>
    <p:sldId id="295" r:id="rId8"/>
    <p:sldId id="297" r:id="rId9"/>
    <p:sldId id="29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9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-996" y="-102"/>
      </p:cViewPr>
      <p:guideLst>
        <p:guide orient="horz" pos="2160"/>
        <p:guide pos="39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CFDFC-E624-4FEB-8B35-5FCB14AE245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5C00D-A4DE-4528-BF1A-B5DA71799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27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5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67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9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55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42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0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06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10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67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42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8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7B6E0-BEEA-4289-94EC-89F4F9CF634B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D41B6-ED0F-4C3D-9406-5B29DBD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5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749" y="1090670"/>
            <a:ext cx="9243152" cy="38448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 логопедической работы с неговорящими детьми</a:t>
            </a:r>
            <a:endParaRPr lang="ru-RU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35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113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Неговорящие дети. Контингент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481330" y="1773716"/>
            <a:ext cx="5210978" cy="1322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Полиморфная группа</a:t>
            </a:r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169" y="1887357"/>
            <a:ext cx="2754217" cy="1076180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10237448" y="4549645"/>
            <a:ext cx="1539584" cy="17325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ДЦП (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анартрия,дизартрия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5823" y="4524964"/>
            <a:ext cx="1452808" cy="1822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26236" y="4549645"/>
            <a:ext cx="1489842" cy="1806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1330" y="4549645"/>
            <a:ext cx="1451664" cy="182286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6652" y="4549645"/>
            <a:ext cx="1447580" cy="179002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7890" y="4549645"/>
            <a:ext cx="1437114" cy="173250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2385" y="4524964"/>
            <a:ext cx="1832861" cy="1757190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8398662" y="4796094"/>
            <a:ext cx="19190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уровень ОНР; алалия, афазия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09737" y="5231233"/>
            <a:ext cx="1172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70-79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08552" y="4655789"/>
            <a:ext cx="10717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90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91,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93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993932" y="5112226"/>
            <a:ext cx="808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 53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1156771" y="2754217"/>
            <a:ext cx="2513186" cy="1663225"/>
          </a:xfrm>
          <a:prstGeom prst="straightConnector1">
            <a:avLst/>
          </a:prstGeom>
          <a:ln cmpd="sng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2754217" y="2963537"/>
            <a:ext cx="1597446" cy="1465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4307595" y="3095740"/>
            <a:ext cx="517793" cy="1233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19" idx="0"/>
          </p:cNvCxnSpPr>
          <p:nvPr/>
        </p:nvCxnSpPr>
        <p:spPr>
          <a:xfrm>
            <a:off x="5706737" y="3069681"/>
            <a:ext cx="143705" cy="1479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574232" y="3077178"/>
            <a:ext cx="785035" cy="1351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7557571" y="2930165"/>
            <a:ext cx="1498294" cy="1487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8505022" y="2754217"/>
            <a:ext cx="2489812" cy="1770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03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422" y="630195"/>
            <a:ext cx="8427308" cy="617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РОДИТЕЛЕЙ С НЕГОВОРЯЩИМИ ДЕТЬМИ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86440" y="1248032"/>
            <a:ext cx="2522862" cy="131889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1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ервая встреча»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8" y="3135920"/>
            <a:ext cx="2536156" cy="132904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46" y="5033953"/>
            <a:ext cx="2536156" cy="132904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2847" y="2099957"/>
            <a:ext cx="2536156" cy="132904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671" y="4280925"/>
            <a:ext cx="2536156" cy="132904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26077" y="3429000"/>
            <a:ext cx="18823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«Знакомство»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4854" y="5190642"/>
            <a:ext cx="16158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игре»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26664" y="2302813"/>
            <a:ext cx="16341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Постройка домика»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26664" y="4437614"/>
            <a:ext cx="18232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«Курочка Ряба»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2819" y="1378671"/>
            <a:ext cx="5523018" cy="162660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576550" y="3237285"/>
            <a:ext cx="54125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при взаимодействии не только с незнакомыми, но и с близкими и знакомыми;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решении практической задачи дети не могут ориентироваться сразу на два объекта</a:t>
            </a:r>
          </a:p>
        </p:txBody>
      </p:sp>
    </p:spTree>
    <p:extLst>
      <p:ext uri="{BB962C8B-B14F-4D97-AF65-F5344CB8AC3E}">
        <p14:creationId xmlns:p14="http://schemas.microsoft.com/office/powerpoint/2010/main" val="2570264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0328" y="683046"/>
            <a:ext cx="8361802" cy="11898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Качественные характеристики общения родителей с неговорящими детьми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01687" y="2159306"/>
            <a:ext cx="10399923" cy="424149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или слабость эмоциональной реакции вне зависимости от рода или характера деятельности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или слабость вербализации своих действий. Преобладание показа.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79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логопедической работы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Развитие слухового восприятия;</a:t>
            </a:r>
          </a:p>
          <a:p>
            <a:r>
              <a:rPr lang="ru-RU" dirty="0" smtClean="0"/>
              <a:t>Развитие способности к использованию невербальных компонентов коммуникации;</a:t>
            </a:r>
          </a:p>
          <a:p>
            <a:r>
              <a:rPr lang="ru-RU" dirty="0" smtClean="0"/>
              <a:t>Развитие зрительно-моторной координации;</a:t>
            </a:r>
          </a:p>
          <a:p>
            <a:r>
              <a:rPr lang="ru-RU" dirty="0" smtClean="0"/>
              <a:t>Развитие артикуляционной моторики;</a:t>
            </a:r>
          </a:p>
          <a:p>
            <a:r>
              <a:rPr lang="ru-RU" dirty="0" smtClean="0"/>
              <a:t>Развитие мелкой моторики;</a:t>
            </a:r>
          </a:p>
          <a:p>
            <a:r>
              <a:rPr lang="ru-RU" dirty="0" smtClean="0"/>
              <a:t>Развитие зрительно-пространственного анализа и синтеза;</a:t>
            </a:r>
          </a:p>
          <a:p>
            <a:r>
              <a:rPr lang="ru-RU" dirty="0" smtClean="0"/>
              <a:t>Формирование и развитие сенсорно-перцептивной деятельности;</a:t>
            </a:r>
          </a:p>
          <a:p>
            <a:r>
              <a:rPr lang="ru-RU" dirty="0" smtClean="0"/>
              <a:t>Развитие </a:t>
            </a:r>
            <a:r>
              <a:rPr lang="ru-RU" dirty="0" err="1" smtClean="0"/>
              <a:t>импрессивной</a:t>
            </a:r>
            <a:r>
              <a:rPr lang="ru-RU" dirty="0" smtClean="0"/>
              <a:t> и экспрессивной речи.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434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962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импрессивной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экспрессивной речи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787658"/>
            <a:ext cx="6172199" cy="6070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понимание ситуативной и бытовой речи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первичные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тивные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навыки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подр,зв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/сочетан.)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над семантикой слова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Стимулировать простые виды коммуникативной речи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787658"/>
            <a:ext cx="6019800" cy="6070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работы: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Узнавание предметов по названию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Опознавание предметов по признакам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действий с предметами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Вербальные инструкции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Побуждение 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эмоц.высказываниям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непроизвольного звук. и слов.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Различение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подр.с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опорой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зрит.восприятие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Соотнесение игрушек 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сопряж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отражённым и произвольным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Различение, соотнесение действий с глаголом.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Побуждение к использованию слов, автоматизация штампов + интонации (!,?) «иди», «на», «дай»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Узнавание предмета по описанию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66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47962"/>
              </p:ext>
            </p:extLst>
          </p:nvPr>
        </p:nvGraphicFramePr>
        <p:xfrm>
          <a:off x="321275" y="370702"/>
          <a:ext cx="11664780" cy="5904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9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84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77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827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329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37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Пассивный словарь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Звукоподражания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Понимание грамм.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Понимание и за- крепление понятий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166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Домашние животные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Понимание названий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дом.жив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частей тела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Му-му, гав, мяу,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ме-ме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и-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-го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Это кто? У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кого?Кому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?.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Им.сущ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Мн.ч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предлоги </a:t>
                      </a:r>
                      <a:r>
                        <a:rPr lang="ru-RU" sz="20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у, на</a:t>
                      </a:r>
                      <a:endParaRPr lang="ru-RU" sz="2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обобщающего понятия, показ игрушек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(картинок) по </a:t>
                      </a:r>
                      <a:r>
                        <a:rPr lang="ru-RU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8166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Дикие животные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Понимание названий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дик.жив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знание частей тела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Ф-ф-ф-ф, скок-скок, у-у-у-у-у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Им.сущ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Мн.ч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им.сущ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уменьш-ласк.суфф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обобщающего понятия, показ игрушек (картинок) по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8166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Понимание названий ТС: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поезд, пароход, машина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Ту-ту,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би-би, у-у-у-у-у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Им.сущ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Мн.ч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 транспорта, выполнение действий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059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2857500" cy="24003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2904"/>
            <a:ext cx="3733800" cy="25908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118" y="283225"/>
            <a:ext cx="3665537" cy="27051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477" y="3429000"/>
            <a:ext cx="2831592" cy="2124456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4929455" y="681210"/>
            <a:ext cx="1311008" cy="332709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9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4406" y="5838940"/>
            <a:ext cx="2445744" cy="8923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бай, бух, оп, би-би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52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8346" y="383059"/>
            <a:ext cx="2854411" cy="691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Приветствие, прощание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389" y="210065"/>
            <a:ext cx="7339913" cy="161873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024" y="222423"/>
            <a:ext cx="3410039" cy="153434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428" y="210064"/>
            <a:ext cx="3824931" cy="161873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2994" y="2248930"/>
            <a:ext cx="3410465" cy="8279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своё имя/ Это кто?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136" y="1929006"/>
            <a:ext cx="2383877" cy="156795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972" y="1929006"/>
            <a:ext cx="2365041" cy="1567958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0" y="4263081"/>
            <a:ext cx="4300151" cy="6178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восклицания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59485" y="3728653"/>
            <a:ext cx="3571103" cy="6672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семьи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883" y="5733534"/>
            <a:ext cx="3687215" cy="4942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пение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868892" y="2128449"/>
            <a:ext cx="3101546" cy="611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Слова-действия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491220" y="2897659"/>
            <a:ext cx="2755345" cy="562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Осмысленные слова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48234" y="4732637"/>
            <a:ext cx="2984457" cy="6796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нужный предмет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408772" y="3703939"/>
            <a:ext cx="2903838" cy="574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Чьё это?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155459" y="4794422"/>
            <a:ext cx="3571103" cy="6178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и маленький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176584" y="5820032"/>
            <a:ext cx="3556107" cy="5066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находится?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155459" y="5810764"/>
            <a:ext cx="3571103" cy="485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Скажи другому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4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441</Words>
  <Application>Microsoft Office PowerPoint</Application>
  <PresentationFormat>Произвольный</PresentationFormat>
  <Paragraphs>87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Неговорящие дети. Контингент</vt:lpstr>
      <vt:lpstr>Презентация PowerPoint</vt:lpstr>
      <vt:lpstr>Презентация PowerPoint</vt:lpstr>
      <vt:lpstr>Направления логопедической работы</vt:lpstr>
      <vt:lpstr>Развитие импрессивной и экспрессивной речи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Сапожникова</dc:creator>
  <cp:lastModifiedBy>Воспитатель</cp:lastModifiedBy>
  <cp:revision>91</cp:revision>
  <dcterms:created xsi:type="dcterms:W3CDTF">2019-04-24T07:55:52Z</dcterms:created>
  <dcterms:modified xsi:type="dcterms:W3CDTF">2024-10-17T10:14:29Z</dcterms:modified>
</cp:coreProperties>
</file>