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1" r:id="rId6"/>
    <p:sldId id="262" r:id="rId7"/>
    <p:sldId id="264" r:id="rId8"/>
    <p:sldId id="265" r:id="rId9"/>
    <p:sldId id="266" r:id="rId10"/>
    <p:sldId id="268" r:id="rId11"/>
    <p:sldId id="298" r:id="rId12"/>
    <p:sldId id="297" r:id="rId13"/>
    <p:sldId id="270" r:id="rId14"/>
    <p:sldId id="289" r:id="rId15"/>
    <p:sldId id="291" r:id="rId16"/>
    <p:sldId id="293" r:id="rId17"/>
    <p:sldId id="292" r:id="rId18"/>
    <p:sldId id="274" r:id="rId19"/>
    <p:sldId id="278" r:id="rId20"/>
    <p:sldId id="295" r:id="rId21"/>
    <p:sldId id="279" r:id="rId22"/>
    <p:sldId id="280" r:id="rId23"/>
    <p:sldId id="296" r:id="rId24"/>
    <p:sldId id="281" r:id="rId25"/>
    <p:sldId id="300" r:id="rId26"/>
    <p:sldId id="284" r:id="rId27"/>
    <p:sldId id="286" r:id="rId28"/>
    <p:sldId id="287" r:id="rId29"/>
    <p:sldId id="299" r:id="rId30"/>
    <p:sldId id="288" r:id="rId31"/>
  </p:sldIdLst>
  <p:sldSz cx="9144000" cy="6858000" type="screen4x3"/>
  <p:notesSz cx="6858000" cy="9144000"/>
  <p:custDataLst>
    <p:tags r:id="rId33"/>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9" d="100"/>
          <a:sy n="79" d="100"/>
        </p:scale>
        <p:origin x="-1116" y="3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767DA-73C4-4C99-861A-B72C3D7E3C01}" type="datetimeFigureOut">
              <a:rPr lang="ru-RU" smtClean="0"/>
              <a:pPr/>
              <a:t>06.10.2015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B19FAE1-C6D6-4680-9D3C-1F2B402191E5}" type="slidenum">
              <a:rPr lang="ru-RU" smtClean="0"/>
              <a:pPr/>
              <a:t>‹#›</a:t>
            </a:fld>
            <a:endParaRPr lang="ru-RU"/>
          </a:p>
        </p:txBody>
      </p:sp>
    </p:spTree>
    <p:extLst>
      <p:ext uri="{BB962C8B-B14F-4D97-AF65-F5344CB8AC3E}">
        <p14:creationId xmlns:p14="http://schemas.microsoft.com/office/powerpoint/2010/main" val="1109255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8320F0-DBE3-47EC-A2F0-DEECD869A902}" type="datetimeFigureOut">
              <a:rPr lang="ru-RU" smtClean="0"/>
              <a:pPr/>
              <a:t>06.10.2015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20DD196-BB00-4B00-A361-C2852E7CECEE}"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8320F0-DBE3-47EC-A2F0-DEECD869A902}" type="datetimeFigureOut">
              <a:rPr lang="ru-RU" smtClean="0"/>
              <a:pPr/>
              <a:t>06.10.2015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0DD196-BB00-4B00-A361-C2852E7CECE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76673"/>
            <a:ext cx="7772400" cy="1728192"/>
          </a:xfrm>
        </p:spPr>
        <p:txBody>
          <a:bodyPr>
            <a:normAutofit fontScale="90000"/>
          </a:bodyPr>
          <a:lstStyle/>
          <a:p>
            <a:r>
              <a:rPr lang="ru-RU" sz="5400" dirty="0">
                <a:ln w="18415" cmpd="sng">
                  <a:solidFill>
                    <a:schemeClr val="accent1">
                      <a:lumMod val="75000"/>
                    </a:schemeClr>
                  </a:solidFill>
                  <a:prstDash val="solid"/>
                </a:ln>
                <a:solidFill>
                  <a:srgbClr val="C00000"/>
                </a:solidFill>
                <a:effectLst>
                  <a:outerShdw blurRad="50800" dist="38100" dir="16200000" rotWithShape="0">
                    <a:prstClr val="black">
                      <a:alpha val="40000"/>
                    </a:prstClr>
                  </a:outerShdw>
                </a:effectLst>
                <a:cs typeface="MV Boli" pitchFamily="2" charset="0"/>
              </a:rPr>
              <a:t>Родительское собрание «Давайте </a:t>
            </a:r>
            <a:r>
              <a:rPr lang="ru-RU" sz="5400" dirty="0" smtClean="0">
                <a:ln w="18415" cmpd="sng">
                  <a:solidFill>
                    <a:schemeClr val="accent1">
                      <a:lumMod val="75000"/>
                    </a:schemeClr>
                  </a:solidFill>
                  <a:prstDash val="solid"/>
                </a:ln>
                <a:solidFill>
                  <a:srgbClr val="C00000"/>
                </a:solidFill>
                <a:effectLst>
                  <a:outerShdw blurRad="50800" dist="38100" dir="16200000" rotWithShape="0">
                    <a:prstClr val="black">
                      <a:alpha val="40000"/>
                    </a:prstClr>
                  </a:outerShdw>
                </a:effectLst>
                <a:cs typeface="MV Boli" pitchFamily="2" charset="0"/>
              </a:rPr>
              <a:t>познакомимся </a:t>
            </a:r>
            <a:r>
              <a:rPr lang="ru-RU" sz="5400" dirty="0" smtClean="0">
                <a:ln w="18415" cmpd="sng">
                  <a:solidFill>
                    <a:srgbClr val="7030A0"/>
                  </a:solidFill>
                  <a:prstDash val="solid"/>
                </a:ln>
                <a:solidFill>
                  <a:srgbClr val="C00000"/>
                </a:solidFill>
                <a:effectLst>
                  <a:outerShdw blurRad="50800" dist="38100" dir="16200000" rotWithShape="0">
                    <a:prstClr val="black">
                      <a:alpha val="40000"/>
                    </a:prstClr>
                  </a:outerShdw>
                </a:effectLst>
                <a:cs typeface="MV Boli" pitchFamily="2" charset="0"/>
              </a:rPr>
              <a:t>» в группе №1</a:t>
            </a:r>
            <a:br>
              <a:rPr lang="ru-RU" sz="5400" dirty="0" smtClean="0">
                <a:ln w="18415" cmpd="sng">
                  <a:solidFill>
                    <a:srgbClr val="7030A0"/>
                  </a:solidFill>
                  <a:prstDash val="solid"/>
                </a:ln>
                <a:solidFill>
                  <a:srgbClr val="C00000"/>
                </a:solidFill>
                <a:effectLst>
                  <a:outerShdw blurRad="50800" dist="38100" dir="16200000" rotWithShape="0">
                    <a:prstClr val="black">
                      <a:alpha val="40000"/>
                    </a:prstClr>
                  </a:outerShdw>
                </a:effectLst>
                <a:cs typeface="MV Boli" pitchFamily="2" charset="0"/>
              </a:rPr>
            </a:br>
            <a:r>
              <a:rPr lang="ru-RU" sz="5400" dirty="0" smtClean="0">
                <a:ln w="18415" cmpd="sng">
                  <a:solidFill>
                    <a:srgbClr val="7030A0"/>
                  </a:solidFill>
                  <a:prstDash val="solid"/>
                </a:ln>
                <a:solidFill>
                  <a:srgbClr val="C00000"/>
                </a:solidFill>
                <a:effectLst>
                  <a:outerShdw blurRad="50800" dist="38100" dir="16200000" rotWithShape="0">
                    <a:prstClr val="black">
                      <a:alpha val="40000"/>
                    </a:prstClr>
                  </a:outerShdw>
                </a:effectLst>
                <a:cs typeface="MV Boli" pitchFamily="2" charset="0"/>
              </a:rPr>
              <a:t>«Божья коровка»</a:t>
            </a:r>
            <a:endParaRPr lang="ru-RU" sz="5400" dirty="0">
              <a:ln w="18415" cmpd="sng">
                <a:solidFill>
                  <a:srgbClr val="7030A0"/>
                </a:solidFill>
                <a:prstDash val="solid"/>
              </a:ln>
              <a:solidFill>
                <a:srgbClr val="C00000"/>
              </a:solidFill>
              <a:effectLst>
                <a:outerShdw blurRad="50800" dist="38100" dir="16200000" rotWithShape="0">
                  <a:prstClr val="black">
                    <a:alpha val="40000"/>
                  </a:prstClr>
                </a:outerShdw>
              </a:effectLst>
              <a:cs typeface="MV Boli" pitchFamily="2" charset="0"/>
            </a:endParaRPr>
          </a:p>
        </p:txBody>
      </p:sp>
      <p:sp>
        <p:nvSpPr>
          <p:cNvPr id="3" name="Подзаголовок 2"/>
          <p:cNvSpPr>
            <a:spLocks noGrp="1"/>
          </p:cNvSpPr>
          <p:nvPr>
            <p:ph type="subTitle" idx="1"/>
          </p:nvPr>
        </p:nvSpPr>
        <p:spPr>
          <a:xfrm>
            <a:off x="1371600" y="3327387"/>
            <a:ext cx="6400800" cy="1752600"/>
          </a:xfrm>
        </p:spPr>
        <p:txBody>
          <a:bodyPr/>
          <a:lstStyle/>
          <a:p>
            <a:r>
              <a:rPr lang="ru-RU" dirty="0" smtClean="0">
                <a:ln>
                  <a:solidFill>
                    <a:srgbClr val="002060"/>
                  </a:solidFill>
                </a:ln>
                <a:solidFill>
                  <a:schemeClr val="tx1"/>
                </a:solidFill>
              </a:rPr>
              <a:t>Подготовила:</a:t>
            </a:r>
          </a:p>
          <a:p>
            <a:r>
              <a:rPr lang="ru-RU" dirty="0" smtClean="0">
                <a:ln>
                  <a:solidFill>
                    <a:srgbClr val="002060"/>
                  </a:solidFill>
                </a:ln>
                <a:solidFill>
                  <a:schemeClr val="tx1"/>
                </a:solidFill>
              </a:rPr>
              <a:t> воспитатель </a:t>
            </a:r>
            <a:r>
              <a:rPr lang="ru-RU" dirty="0" smtClean="0">
                <a:ln>
                  <a:solidFill>
                    <a:srgbClr val="002060"/>
                  </a:solidFill>
                </a:ln>
              </a:rPr>
              <a:t> </a:t>
            </a:r>
            <a:r>
              <a:rPr lang="ru-RU" dirty="0" smtClean="0">
                <a:ln>
                  <a:solidFill>
                    <a:srgbClr val="002060"/>
                  </a:solidFill>
                </a:ln>
                <a:solidFill>
                  <a:schemeClr val="tx1"/>
                </a:solidFill>
              </a:rPr>
              <a:t>Романенко Д.А.</a:t>
            </a:r>
            <a:endParaRPr lang="ru-RU" dirty="0">
              <a:ln>
                <a:solidFill>
                  <a:srgbClr val="002060"/>
                </a:solidFill>
              </a:ln>
              <a:solidFill>
                <a:schemeClr val="tx1"/>
              </a:solidFill>
            </a:endParaRPr>
          </a:p>
        </p:txBody>
      </p:sp>
      <p:pic>
        <p:nvPicPr>
          <p:cNvPr id="9" name="Рисунок 8" descr="5611375_kpvqs.gif"/>
          <p:cNvPicPr>
            <a:picLocks noChangeAspect="1"/>
          </p:cNvPicPr>
          <p:nvPr/>
        </p:nvPicPr>
        <p:blipFill>
          <a:blip r:embed="rId2" cstate="print"/>
          <a:stretch>
            <a:fillRect/>
          </a:stretch>
        </p:blipFill>
        <p:spPr>
          <a:xfrm rot="600028">
            <a:off x="1190423" y="5421384"/>
            <a:ext cx="785818" cy="615213"/>
          </a:xfrm>
          <a:prstGeom prst="rect">
            <a:avLst/>
          </a:prstGeom>
        </p:spPr>
      </p:pic>
      <p:pic>
        <p:nvPicPr>
          <p:cNvPr id="12" name="Рисунок 11" descr="Sonne-0016.gif"/>
          <p:cNvPicPr>
            <a:picLocks noChangeAspect="1"/>
          </p:cNvPicPr>
          <p:nvPr/>
        </p:nvPicPr>
        <p:blipFill>
          <a:blip r:embed="rId3" cstate="print"/>
          <a:stretch>
            <a:fillRect/>
          </a:stretch>
        </p:blipFill>
        <p:spPr>
          <a:xfrm flipH="1">
            <a:off x="95284" y="2348880"/>
            <a:ext cx="1428750" cy="1381125"/>
          </a:xfrm>
          <a:prstGeom prst="rect">
            <a:avLst/>
          </a:prstGeom>
        </p:spPr>
      </p:pic>
      <p:pic>
        <p:nvPicPr>
          <p:cNvPr id="8" name="Рисунок 7" descr="lady.png"/>
          <p:cNvPicPr>
            <a:picLocks noChangeAspect="1"/>
          </p:cNvPicPr>
          <p:nvPr/>
        </p:nvPicPr>
        <p:blipFill>
          <a:blip r:embed="rId4" cstate="print"/>
          <a:stretch>
            <a:fillRect/>
          </a:stretch>
        </p:blipFill>
        <p:spPr>
          <a:xfrm rot="359900">
            <a:off x="5945236" y="4473028"/>
            <a:ext cx="3063418" cy="221031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14202"/>
          </a:xfrm>
        </p:spPr>
        <p:txBody>
          <a:bodyPr>
            <a:noAutofit/>
          </a:bodyPr>
          <a:lstStyle/>
          <a:p>
            <a:r>
              <a:rPr lang="ru-RU" sz="2400" dirty="0">
                <a:solidFill>
                  <a:srgbClr val="C00000"/>
                </a:solidFill>
              </a:rPr>
              <a:t>Девиз программы «чувствовать-познавать-творить»</a:t>
            </a:r>
            <a:br>
              <a:rPr lang="ru-RU" sz="2400" dirty="0">
                <a:solidFill>
                  <a:srgbClr val="C00000"/>
                </a:solidFill>
              </a:rPr>
            </a:br>
            <a:r>
              <a:rPr lang="ru-RU" sz="2400" dirty="0"/>
              <a:t>Эти слова определяют три взаимосвязанных линии </a:t>
            </a:r>
            <a:r>
              <a:rPr lang="ru-RU" sz="2400" dirty="0" smtClean="0"/>
              <a:t>развития </a:t>
            </a:r>
            <a:r>
              <a:rPr lang="ru-RU" sz="2400" dirty="0"/>
              <a:t>ребенка, которые пронизывают все разделы программы, </a:t>
            </a:r>
            <a:r>
              <a:rPr lang="ru-RU" sz="2400" dirty="0" smtClean="0"/>
              <a:t>придавая </a:t>
            </a:r>
            <a:r>
              <a:rPr lang="ru-RU" sz="2400" dirty="0"/>
              <a:t>ей целостность и единую </a:t>
            </a:r>
            <a:r>
              <a:rPr lang="ru-RU" sz="2400" dirty="0" smtClean="0"/>
              <a:t>направленность</a:t>
            </a:r>
            <a:r>
              <a:rPr lang="ru-RU" sz="2400" dirty="0">
                <a:solidFill>
                  <a:srgbClr val="C00000"/>
                </a:solidFill>
              </a:rPr>
              <a:t>.</a:t>
            </a:r>
          </a:p>
        </p:txBody>
      </p:sp>
      <p:sp>
        <p:nvSpPr>
          <p:cNvPr id="3" name="Объект 2"/>
          <p:cNvSpPr>
            <a:spLocks noGrp="1"/>
          </p:cNvSpPr>
          <p:nvPr>
            <p:ph idx="1"/>
          </p:nvPr>
        </p:nvSpPr>
        <p:spPr>
          <a:xfrm>
            <a:off x="107504" y="2132856"/>
            <a:ext cx="8856984" cy="4608512"/>
          </a:xfrm>
        </p:spPr>
        <p:txBody>
          <a:bodyPr>
            <a:normAutofit fontScale="77500" lnSpcReduction="20000"/>
          </a:bodyPr>
          <a:lstStyle/>
          <a:p>
            <a:pPr>
              <a:lnSpc>
                <a:spcPct val="115000"/>
              </a:lnSpc>
              <a:spcAft>
                <a:spcPts val="1000"/>
              </a:spcAft>
            </a:pPr>
            <a:r>
              <a:rPr lang="ru-RU" sz="3100" b="1" dirty="0">
                <a:latin typeface="Calibri"/>
                <a:ea typeface="Calibri"/>
                <a:cs typeface="Times New Roman"/>
              </a:rPr>
              <a:t>Линия чувств </a:t>
            </a:r>
            <a:r>
              <a:rPr lang="ru-RU" sz="3100" dirty="0">
                <a:latin typeface="Calibri"/>
                <a:ea typeface="Calibri"/>
                <a:cs typeface="Times New Roman"/>
              </a:rPr>
              <a:t>определяет эмоциональное развитие, обеспечивает эмоционально-комфортное состояние ребенка в группе со сверстниками, взрослыми. Программа ставит задачу развития у детей на основе разного образовательного содержания эмоциональной отзывчивости, способности к сопереживанию, готовности к проявлению гуманного отношения в детской деятельности, поступках, поведении. Мы знакомим с эмоциональными переживаниями, проблемами людей, с их поступками, эмоциональными состояниями, т.е. постепенно формируем понятие о гуманном и негуманном поведении, учим сострадать.</a:t>
            </a:r>
          </a:p>
          <a:p>
            <a:pPr>
              <a:lnSpc>
                <a:spcPct val="115000"/>
              </a:lnSpc>
              <a:spcAft>
                <a:spcPts val="1000"/>
              </a:spcAft>
            </a:pPr>
            <a:r>
              <a:rPr lang="ru-RU" sz="3100" dirty="0">
                <a:latin typeface="Calibri"/>
                <a:ea typeface="Calibri"/>
                <a:cs typeface="Times New Roman"/>
              </a:rPr>
              <a:t> </a:t>
            </a:r>
            <a:endParaRPr lang="ru-RU" sz="2100" dirty="0"/>
          </a:p>
        </p:txBody>
      </p:sp>
    </p:spTree>
    <p:extLst>
      <p:ext uri="{BB962C8B-B14F-4D97-AF65-F5344CB8AC3E}">
        <p14:creationId xmlns:p14="http://schemas.microsoft.com/office/powerpoint/2010/main" val="2903473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0"/>
                                        <p:tgtEl>
                                          <p:spTgt spid="3">
                                            <p:txEl>
                                              <p:pRg st="1" end="1"/>
                                            </p:txEl>
                                          </p:spTgt>
                                        </p:tgtEl>
                                      </p:cBhvr>
                                    </p:animEffect>
                                    <p:anim calcmode="lin" valueType="num">
                                      <p:cBhvr>
                                        <p:cTn id="2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Объект 2"/>
          <p:cNvSpPr>
            <a:spLocks noGrp="1"/>
          </p:cNvSpPr>
          <p:nvPr>
            <p:ph idx="1"/>
          </p:nvPr>
        </p:nvSpPr>
        <p:spPr>
          <a:xfrm>
            <a:off x="457200" y="620688"/>
            <a:ext cx="8229600" cy="5505475"/>
          </a:xfrm>
        </p:spPr>
        <p:txBody>
          <a:bodyPr/>
          <a:lstStyle/>
          <a:p>
            <a:pPr lvl="0">
              <a:lnSpc>
                <a:spcPct val="115000"/>
              </a:lnSpc>
              <a:spcAft>
                <a:spcPts val="1000"/>
              </a:spcAft>
            </a:pPr>
            <a:r>
              <a:rPr lang="ru-RU" sz="1900" dirty="0">
                <a:solidFill>
                  <a:prstClr val="black"/>
                </a:solidFill>
                <a:latin typeface="Calibri"/>
                <a:ea typeface="Calibri"/>
                <a:cs typeface="Times New Roman"/>
              </a:rPr>
              <a:t> </a:t>
            </a:r>
            <a:r>
              <a:rPr lang="ru-RU" sz="2400" b="1" dirty="0">
                <a:solidFill>
                  <a:prstClr val="black"/>
                </a:solidFill>
                <a:latin typeface="Calibri"/>
                <a:ea typeface="Calibri"/>
                <a:cs typeface="Times New Roman"/>
              </a:rPr>
              <a:t>Линия познания </a:t>
            </a:r>
            <a:r>
              <a:rPr lang="ru-RU" sz="2400" dirty="0">
                <a:solidFill>
                  <a:prstClr val="black"/>
                </a:solidFill>
                <a:latin typeface="Calibri"/>
                <a:ea typeface="Calibri"/>
                <a:cs typeface="Times New Roman"/>
              </a:rPr>
              <a:t>основывается на характерном для данного возраста чувстве удивления, восхищения. Здесь программа ставит задачу способствовать развитию познавательной активности, любознательности, стремлению к самостоятельному познанию и размышлению, развитию умственных способностей и речи. Итог освоения линии познания становится способность ребенка к самостоятельному решению доступных познавательных задач, умению осознанно использовать разные способы и приемы познания, интерес к экспериментированию.</a:t>
            </a:r>
          </a:p>
          <a:p>
            <a:endParaRPr lang="ru-RU" dirty="0"/>
          </a:p>
        </p:txBody>
      </p:sp>
    </p:spTree>
    <p:extLst>
      <p:ext uri="{BB962C8B-B14F-4D97-AF65-F5344CB8AC3E}">
        <p14:creationId xmlns:p14="http://schemas.microsoft.com/office/powerpoint/2010/main" val="310946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457200" y="692696"/>
            <a:ext cx="8229600" cy="5832648"/>
          </a:xfrm>
        </p:spPr>
        <p:txBody>
          <a:bodyPr>
            <a:normAutofit lnSpcReduction="10000"/>
          </a:bodyPr>
          <a:lstStyle/>
          <a:p>
            <a:pPr lvl="0">
              <a:lnSpc>
                <a:spcPct val="115000"/>
              </a:lnSpc>
              <a:spcAft>
                <a:spcPts val="1000"/>
              </a:spcAft>
            </a:pPr>
            <a:r>
              <a:rPr lang="ru-RU" sz="1500" dirty="0">
                <a:solidFill>
                  <a:prstClr val="black"/>
                </a:solidFill>
                <a:latin typeface="Calibri"/>
                <a:ea typeface="Calibri"/>
                <a:cs typeface="Times New Roman"/>
              </a:rPr>
              <a:t>  </a:t>
            </a:r>
            <a:r>
              <a:rPr lang="ru-RU" sz="2400" dirty="0">
                <a:solidFill>
                  <a:prstClr val="black"/>
                </a:solidFill>
                <a:latin typeface="Calibri"/>
                <a:ea typeface="Calibri"/>
                <a:cs typeface="Times New Roman"/>
              </a:rPr>
              <a:t> </a:t>
            </a:r>
            <a:r>
              <a:rPr lang="ru-RU" sz="2400" b="1" dirty="0">
                <a:solidFill>
                  <a:prstClr val="black"/>
                </a:solidFill>
                <a:latin typeface="Calibri"/>
                <a:ea typeface="Calibri"/>
                <a:cs typeface="Times New Roman"/>
              </a:rPr>
              <a:t>Третья линия </a:t>
            </a:r>
            <a:r>
              <a:rPr lang="ru-RU" sz="2400" dirty="0">
                <a:solidFill>
                  <a:prstClr val="black"/>
                </a:solidFill>
                <a:latin typeface="Calibri"/>
                <a:ea typeface="Calibri"/>
                <a:cs typeface="Times New Roman"/>
              </a:rPr>
              <a:t>– творчество, призвана пробудить творческую активность детей, стимулировать воображение, желание включаться в творческую деятельность. Это осуществляется в играх, ручном труде, конструировании, музыкальной деятельности, а также в математической, природоведческой, речевой сферах.</a:t>
            </a:r>
          </a:p>
          <a:p>
            <a:pPr>
              <a:lnSpc>
                <a:spcPct val="115000"/>
              </a:lnSpc>
              <a:spcAft>
                <a:spcPts val="1000"/>
              </a:spcAft>
            </a:pPr>
            <a:r>
              <a:rPr lang="ru-RU" dirty="0">
                <a:latin typeface="Calibri"/>
                <a:ea typeface="Calibri"/>
                <a:cs typeface="Times New Roman"/>
              </a:rPr>
              <a:t> </a:t>
            </a:r>
            <a:r>
              <a:rPr lang="ru-RU" sz="2600" dirty="0">
                <a:latin typeface="Calibri"/>
                <a:ea typeface="Calibri"/>
                <a:cs typeface="Times New Roman"/>
              </a:rPr>
              <a:t> Также базовыми являются задачи укрепления физического и психического здоровья ребенка, формирование основ двигательной и гигиенической культуры. Мы даем представление  о здоровом образе жизни, о способах укрепления здоровья, о безопасном поведении и различных действиях в непредвиденных ситуациях.</a:t>
            </a:r>
          </a:p>
          <a:p>
            <a:endParaRPr lang="ru-RU" dirty="0"/>
          </a:p>
        </p:txBody>
      </p:sp>
    </p:spTree>
    <p:extLst>
      <p:ext uri="{BB962C8B-B14F-4D97-AF65-F5344CB8AC3E}">
        <p14:creationId xmlns:p14="http://schemas.microsoft.com/office/powerpoint/2010/main" val="379931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600" b="1" dirty="0" smtClean="0">
                <a:solidFill>
                  <a:srgbClr val="002060"/>
                </a:solidFill>
              </a:rPr>
              <a:t/>
            </a:r>
            <a:br>
              <a:rPr lang="ru-RU" sz="3600" b="1" dirty="0" smtClean="0">
                <a:solidFill>
                  <a:srgbClr val="002060"/>
                </a:solidFill>
              </a:rPr>
            </a:br>
            <a:r>
              <a:rPr lang="ru-RU" sz="3600" b="1" dirty="0">
                <a:solidFill>
                  <a:srgbClr val="002060"/>
                </a:solidFill>
              </a:rPr>
              <a:t/>
            </a:r>
            <a:br>
              <a:rPr lang="ru-RU" sz="3600" b="1" dirty="0">
                <a:solidFill>
                  <a:srgbClr val="002060"/>
                </a:solidFill>
              </a:rPr>
            </a:br>
            <a:r>
              <a:rPr lang="ru-RU" sz="3600" b="1" dirty="0" smtClean="0">
                <a:solidFill>
                  <a:srgbClr val="002060"/>
                </a:solidFill>
              </a:rPr>
              <a:t>В </a:t>
            </a:r>
            <a:r>
              <a:rPr lang="ru-RU" sz="3600" b="1" dirty="0">
                <a:solidFill>
                  <a:srgbClr val="002060"/>
                </a:solidFill>
              </a:rPr>
              <a:t>соответствии с требованиями ФГОС Программа должна быть направлена на:</a:t>
            </a:r>
            <a:r>
              <a:rPr lang="ru-RU" dirty="0"/>
              <a:t/>
            </a:r>
            <a:br>
              <a:rPr lang="ru-RU" dirty="0"/>
            </a:br>
            <a:endParaRPr lang="ru-RU" dirty="0"/>
          </a:p>
        </p:txBody>
      </p:sp>
      <p:sp>
        <p:nvSpPr>
          <p:cNvPr id="3" name="Объект 2"/>
          <p:cNvSpPr>
            <a:spLocks noGrp="1"/>
          </p:cNvSpPr>
          <p:nvPr>
            <p:ph idx="1"/>
          </p:nvPr>
        </p:nvSpPr>
        <p:spPr/>
        <p:txBody>
          <a:bodyPr>
            <a:normAutofit/>
          </a:bodyPr>
          <a:lstStyle/>
          <a:p>
            <a:pPr>
              <a:buFont typeface="Wingdings" panose="05000000000000000000" pitchFamily="2" charset="2"/>
              <a:buChar char="v"/>
            </a:pPr>
            <a:r>
              <a:rPr lang="ru-RU" sz="2800" b="1" dirty="0"/>
              <a:t>Формирование общей культуры детей;</a:t>
            </a:r>
          </a:p>
          <a:p>
            <a:pPr>
              <a:buFont typeface="Wingdings" panose="05000000000000000000" pitchFamily="2" charset="2"/>
              <a:buChar char="v"/>
            </a:pPr>
            <a:r>
              <a:rPr lang="ru-RU" sz="2800" b="1" dirty="0"/>
              <a:t>Развитие физических, интеллектуальных, личностных качеств;</a:t>
            </a:r>
          </a:p>
          <a:p>
            <a:pPr>
              <a:buFont typeface="Wingdings" panose="05000000000000000000" pitchFamily="2" charset="2"/>
              <a:buChar char="v"/>
            </a:pPr>
            <a:r>
              <a:rPr lang="ru-RU" sz="2800" b="1" dirty="0"/>
              <a:t>Формирование предпосылок учебной деятельности;</a:t>
            </a:r>
          </a:p>
          <a:p>
            <a:pPr>
              <a:buFont typeface="Wingdings" panose="05000000000000000000" pitchFamily="2" charset="2"/>
              <a:buChar char="v"/>
            </a:pPr>
            <a:r>
              <a:rPr lang="ru-RU" sz="2800" b="1" dirty="0"/>
              <a:t>Сохранение и укрепление здоровья;</a:t>
            </a:r>
          </a:p>
          <a:p>
            <a:pPr>
              <a:buFont typeface="Wingdings" panose="05000000000000000000" pitchFamily="2" charset="2"/>
              <a:buChar char="v"/>
            </a:pPr>
            <a:r>
              <a:rPr lang="ru-RU" sz="2800" b="1" dirty="0"/>
              <a:t>Коррекция недостатков в физическом и (или) психологическом развитии.</a:t>
            </a:r>
          </a:p>
        </p:txBody>
      </p:sp>
    </p:spTree>
    <p:extLst>
      <p:ext uri="{BB962C8B-B14F-4D97-AF65-F5344CB8AC3E}">
        <p14:creationId xmlns:p14="http://schemas.microsoft.com/office/powerpoint/2010/main" val="37975939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Развитие представлений об окружающем мире</a:t>
            </a:r>
            <a:endParaRPr lang="ru-RU" b="1" dirty="0"/>
          </a:p>
        </p:txBody>
      </p:sp>
      <p:sp>
        <p:nvSpPr>
          <p:cNvPr id="3" name="Объект 2"/>
          <p:cNvSpPr>
            <a:spLocks noGrp="1"/>
          </p:cNvSpPr>
          <p:nvPr>
            <p:ph idx="1"/>
          </p:nvPr>
        </p:nvSpPr>
        <p:spPr/>
        <p:txBody>
          <a:bodyPr>
            <a:normAutofit fontScale="85000" lnSpcReduction="10000"/>
          </a:bodyPr>
          <a:lstStyle/>
          <a:p>
            <a:r>
              <a:rPr lang="ru-RU" sz="2000" b="1" dirty="0" smtClean="0">
                <a:solidFill>
                  <a:srgbClr val="C00000"/>
                </a:solidFill>
              </a:rPr>
              <a:t>Работа по данному разделу включает три направления</a:t>
            </a:r>
            <a:r>
              <a:rPr lang="ru-RU" sz="2000" b="1" dirty="0" smtClean="0"/>
              <a:t>:</a:t>
            </a:r>
          </a:p>
          <a:p>
            <a:r>
              <a:rPr lang="ru-RU" sz="2000" b="1" dirty="0" smtClean="0"/>
              <a:t>1)	</a:t>
            </a:r>
            <a:r>
              <a:rPr lang="ru-RU" sz="2400" b="1" dirty="0" smtClean="0"/>
              <a:t>Развитие представлений об окружающем мире и о себе</a:t>
            </a:r>
          </a:p>
          <a:p>
            <a:r>
              <a:rPr lang="ru-RU" sz="2000" b="1" dirty="0" smtClean="0"/>
              <a:t>-живая, неживая природа (на прогулках)</a:t>
            </a:r>
          </a:p>
          <a:p>
            <a:r>
              <a:rPr lang="ru-RU" sz="2000" b="1" dirty="0" smtClean="0"/>
              <a:t>-мир людей (знания норм поведения в д/с, на улице)</a:t>
            </a:r>
          </a:p>
          <a:p>
            <a:r>
              <a:rPr lang="ru-RU" sz="2000" b="1" dirty="0" smtClean="0"/>
              <a:t>-«Я сам» (гигиенические навыки)</a:t>
            </a:r>
          </a:p>
          <a:p>
            <a:r>
              <a:rPr lang="ru-RU" sz="2000" b="1" dirty="0" smtClean="0"/>
              <a:t>-развитие представлений о времени</a:t>
            </a:r>
          </a:p>
          <a:p>
            <a:r>
              <a:rPr lang="ru-RU" sz="2000" b="1" dirty="0" smtClean="0"/>
              <a:t>2)	</a:t>
            </a:r>
            <a:r>
              <a:rPr lang="ru-RU" sz="2600" b="1" dirty="0" smtClean="0"/>
              <a:t>приобретение опыта (эксперимент)</a:t>
            </a:r>
          </a:p>
          <a:p>
            <a:r>
              <a:rPr lang="ru-RU" sz="2000" b="1" dirty="0" smtClean="0"/>
              <a:t>-обсуждение</a:t>
            </a:r>
          </a:p>
          <a:p>
            <a:r>
              <a:rPr lang="ru-RU" sz="2000" b="1" dirty="0" smtClean="0"/>
              <a:t>-наблюдение</a:t>
            </a:r>
          </a:p>
          <a:p>
            <a:r>
              <a:rPr lang="ru-RU" sz="2000" b="1" dirty="0" smtClean="0"/>
              <a:t>-экспериментирование (игра с песком, наблюдение за разным состоянием воды, тонет не тонет, холодный – теплый)</a:t>
            </a:r>
          </a:p>
          <a:p>
            <a:r>
              <a:rPr lang="ru-RU" sz="2000" b="1" dirty="0" smtClean="0"/>
              <a:t>3.)     </a:t>
            </a:r>
            <a:r>
              <a:rPr lang="ru-RU" sz="2800" b="1" dirty="0" smtClean="0"/>
              <a:t>развитие познавательной активности</a:t>
            </a:r>
          </a:p>
          <a:p>
            <a:r>
              <a:rPr lang="ru-RU" sz="2000" b="1" dirty="0" smtClean="0"/>
              <a:t>-воспитатель обращает внимание детей на непонятное явление, подводит детей к тому, чтобы они сами задавали вопросы.</a:t>
            </a:r>
          </a:p>
          <a:p>
            <a:endParaRPr lang="ru-RU" sz="2000" b="1" dirty="0" smtClean="0"/>
          </a:p>
          <a:p>
            <a:endParaRPr lang="ru-RU" sz="2000" b="1" dirty="0"/>
          </a:p>
        </p:txBody>
      </p:sp>
    </p:spTree>
    <p:extLst>
      <p:ext uri="{BB962C8B-B14F-4D97-AF65-F5344CB8AC3E}">
        <p14:creationId xmlns:p14="http://schemas.microsoft.com/office/powerpoint/2010/main" val="36979273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60648"/>
            <a:ext cx="8229600" cy="1143000"/>
          </a:xfrm>
        </p:spPr>
        <p:txBody>
          <a:bodyPr>
            <a:normAutofit fontScale="90000"/>
          </a:bodyPr>
          <a:lstStyle/>
          <a:p>
            <a:r>
              <a:rPr lang="ru-RU" sz="4000" b="1" dirty="0"/>
              <a:t>Ознакомление с художественной литературой и развитие речи</a:t>
            </a:r>
            <a:r>
              <a:rPr lang="ru-RU" b="1" dirty="0"/>
              <a:t>.</a:t>
            </a:r>
          </a:p>
        </p:txBody>
      </p:sp>
      <p:sp>
        <p:nvSpPr>
          <p:cNvPr id="3" name="Объект 2"/>
          <p:cNvSpPr>
            <a:spLocks noGrp="1"/>
          </p:cNvSpPr>
          <p:nvPr>
            <p:ph idx="1"/>
          </p:nvPr>
        </p:nvSpPr>
        <p:spPr/>
        <p:txBody>
          <a:bodyPr>
            <a:normAutofit fontScale="62500" lnSpcReduction="20000"/>
          </a:bodyPr>
          <a:lstStyle/>
          <a:p>
            <a:r>
              <a:rPr lang="ru-RU" b="1" dirty="0"/>
              <a:t>Введение ребенка в мир художественной литературы начинается с его ознакомления с разными литературными жанрами (сказка, рассказ, стихи,  </a:t>
            </a:r>
            <a:r>
              <a:rPr lang="ru-RU" b="1" dirty="0" err="1"/>
              <a:t>потешки</a:t>
            </a:r>
            <a:r>
              <a:rPr lang="ru-RU" b="1" dirty="0"/>
              <a:t>, загадки).</a:t>
            </a:r>
          </a:p>
          <a:p>
            <a:r>
              <a:rPr lang="ru-RU" b="1" dirty="0"/>
              <a:t>Развивающие задачи по этому разделу даются в виде литературно игровых занятий, где дети включаются либо в ситуацию игры, либо в ситуацию речевого общения.</a:t>
            </a:r>
          </a:p>
          <a:p>
            <a:r>
              <a:rPr lang="ru-RU" b="1" dirty="0"/>
              <a:t>На первых этапах работы дети учатся выделять основные персонажи сказки, воспроизводить их действия путем использования условных заместителей, пересказать с помощью взрослого отдельные эпизоды сказки. В рисунках, играх дети выражают своё эмоциональное отношение к событиям сказки, кроме того дети с опорой на условные заместители, схематические изображения начинают с помощью взрослого составлять небольшие сочинения.</a:t>
            </a:r>
          </a:p>
          <a:p>
            <a:endParaRPr lang="ru-RU" dirty="0"/>
          </a:p>
        </p:txBody>
      </p:sp>
    </p:spTree>
    <p:extLst>
      <p:ext uri="{BB962C8B-B14F-4D97-AF65-F5344CB8AC3E}">
        <p14:creationId xmlns:p14="http://schemas.microsoft.com/office/powerpoint/2010/main" val="2059044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59632" y="620689"/>
            <a:ext cx="7560840" cy="3539430"/>
          </a:xfrm>
          <a:prstGeom prst="rect">
            <a:avLst/>
          </a:prstGeom>
        </p:spPr>
        <p:txBody>
          <a:bodyPr wrap="square">
            <a:spAutoFit/>
          </a:bodyPr>
          <a:lstStyle/>
          <a:p>
            <a:r>
              <a:rPr lang="ru-RU" sz="2800" b="1" dirty="0"/>
              <a:t>Дети знакомятся с различными жанрами художественной литературы: сказками, стихами, загадками. Формируем связную речь (умение говорить и отвечать на вопросы предложениями.); обогащаем словарь новыми словами: глаголами, прилагательными, наречиями.</a:t>
            </a:r>
          </a:p>
        </p:txBody>
      </p:sp>
    </p:spTree>
    <p:extLst>
      <p:ext uri="{BB962C8B-B14F-4D97-AF65-F5344CB8AC3E}">
        <p14:creationId xmlns:p14="http://schemas.microsoft.com/office/powerpoint/2010/main" val="5636748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Сенсорное воспитание.</a:t>
            </a:r>
          </a:p>
        </p:txBody>
      </p:sp>
      <p:sp>
        <p:nvSpPr>
          <p:cNvPr id="3" name="Объект 2"/>
          <p:cNvSpPr>
            <a:spLocks noGrp="1"/>
          </p:cNvSpPr>
          <p:nvPr>
            <p:ph idx="1"/>
          </p:nvPr>
        </p:nvSpPr>
        <p:spPr/>
        <p:txBody>
          <a:bodyPr>
            <a:normAutofit fontScale="70000" lnSpcReduction="20000"/>
          </a:bodyPr>
          <a:lstStyle/>
          <a:p>
            <a:r>
              <a:rPr lang="ru-RU" b="1" dirty="0"/>
              <a:t>Программа сенсорного восприятия в младшей группе  предполагает развитие общих сенсорных способностей, использование сенсорных эталонов.</a:t>
            </a:r>
          </a:p>
          <a:p>
            <a:r>
              <a:rPr lang="ru-RU" b="1" dirty="0"/>
              <a:t>Сенсорные эталоны - это общепринятые образцы внешних свойств предметов. На занятиях по сенсорному воспитанию ребенок знакомится с такими образцами:</a:t>
            </a:r>
          </a:p>
          <a:p>
            <a:r>
              <a:rPr lang="ru-RU" b="1" dirty="0"/>
              <a:t>1.	Семь цветов спектра (К.О.Ж.З.Г.С.Ф)</a:t>
            </a:r>
          </a:p>
          <a:p>
            <a:r>
              <a:rPr lang="ru-RU" b="1" dirty="0"/>
              <a:t>2.	Пять геометрических фигур </a:t>
            </a:r>
          </a:p>
          <a:p>
            <a:r>
              <a:rPr lang="ru-RU" b="1" dirty="0"/>
              <a:t>3.	Три градации величины (большой, средний, маленький)</a:t>
            </a:r>
          </a:p>
          <a:p>
            <a:r>
              <a:rPr lang="ru-RU" b="1" dirty="0"/>
              <a:t>4.	Понятия  «один» и «множество».</a:t>
            </a:r>
          </a:p>
          <a:p>
            <a:r>
              <a:rPr lang="ru-RU" b="1" dirty="0"/>
              <a:t>Игры: Геометрическое лото, цветовое лото</a:t>
            </a:r>
          </a:p>
          <a:p>
            <a:r>
              <a:rPr lang="ru-RU" b="1" dirty="0"/>
              <a:t>«Найди предмет такой же формы, цвета».</a:t>
            </a:r>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538421" y="3868413"/>
            <a:ext cx="576064" cy="497510"/>
          </a:xfrm>
          <a:prstGeom prst="rect">
            <a:avLst/>
          </a:prstGeom>
          <a:solidFill>
            <a:srgbClr val="7030A0"/>
          </a:solidFill>
          <a:ln>
            <a:noFill/>
          </a:ln>
          <a:effec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485" y="3901814"/>
            <a:ext cx="515676" cy="464109"/>
          </a:xfrm>
          <a:prstGeom prst="rect">
            <a:avLst/>
          </a:prstGeom>
          <a:solidFill>
            <a:srgbClr val="FF0000"/>
          </a:solidFill>
          <a:ln>
            <a:noFill/>
          </a:ln>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6650871" y="3843887"/>
            <a:ext cx="508072" cy="550412"/>
          </a:xfrm>
          <a:prstGeom prst="rect">
            <a:avLst/>
          </a:prstGeom>
          <a:solidFill>
            <a:srgbClr val="0070C0"/>
          </a:solidFill>
          <a:ln>
            <a:noFill/>
          </a:ln>
          <a:effec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8943" y="3881789"/>
            <a:ext cx="829425" cy="403504"/>
          </a:xfrm>
          <a:prstGeom prst="rect">
            <a:avLst/>
          </a:prstGeom>
          <a:solidFill>
            <a:schemeClr val="accent6">
              <a:lumMod val="75000"/>
            </a:schemeClr>
          </a:solidFill>
          <a:ln>
            <a:noFill/>
          </a:ln>
          <a:effec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8368" y="3917342"/>
            <a:ext cx="976120" cy="403503"/>
          </a:xfrm>
          <a:prstGeom prst="rect">
            <a:avLst/>
          </a:prstGeom>
          <a:solidFill>
            <a:srgbClr val="002060"/>
          </a:solidFill>
          <a:ln>
            <a:noFill/>
          </a:ln>
          <a:effectLst/>
        </p:spPr>
      </p:pic>
    </p:spTree>
    <p:extLst>
      <p:ext uri="{BB962C8B-B14F-4D97-AF65-F5344CB8AC3E}">
        <p14:creationId xmlns:p14="http://schemas.microsoft.com/office/powerpoint/2010/main" val="123047711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Desktop\группа 1\20150908_0806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1268760"/>
            <a:ext cx="3960440" cy="528058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D:\Desktop\группа 1\20150908_10293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032" y="116632"/>
            <a:ext cx="4067944" cy="305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514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 Конструирование.</a:t>
            </a:r>
          </a:p>
        </p:txBody>
      </p:sp>
      <p:sp>
        <p:nvSpPr>
          <p:cNvPr id="3" name="Объект 2"/>
          <p:cNvSpPr>
            <a:spLocks noGrp="1"/>
          </p:cNvSpPr>
          <p:nvPr>
            <p:ph idx="1"/>
          </p:nvPr>
        </p:nvSpPr>
        <p:spPr/>
        <p:txBody>
          <a:bodyPr>
            <a:normAutofit/>
          </a:bodyPr>
          <a:lstStyle/>
          <a:p>
            <a:r>
              <a:rPr lang="ru-RU" sz="2800" b="1" dirty="0" smtClean="0"/>
              <a:t>Учим </a:t>
            </a:r>
            <a:r>
              <a:rPr lang="ru-RU" sz="2800" b="1" dirty="0"/>
              <a:t>создавать несложные конструкции из строительного материала. Учим различать и правильно называть основные детали строительного материала (кубик, кирпичик, пластина, призма); конструировать по готовому образцу; сооружать элементарные предметные конструкции (дорожки, заборчики, ворота, мебель)</a:t>
            </a:r>
          </a:p>
        </p:txBody>
      </p:sp>
    </p:spTree>
    <p:extLst>
      <p:ext uri="{BB962C8B-B14F-4D97-AF65-F5344CB8AC3E}">
        <p14:creationId xmlns:p14="http://schemas.microsoft.com/office/powerpoint/2010/main" val="40520066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Цель </a:t>
            </a:r>
            <a:r>
              <a:rPr lang="ru-RU" dirty="0"/>
              <a:t>собрания:</a:t>
            </a:r>
          </a:p>
        </p:txBody>
      </p:sp>
      <p:sp>
        <p:nvSpPr>
          <p:cNvPr id="12" name="Прямоугольник 11"/>
          <p:cNvSpPr/>
          <p:nvPr/>
        </p:nvSpPr>
        <p:spPr>
          <a:xfrm>
            <a:off x="428596" y="1562662"/>
            <a:ext cx="8286808" cy="4929222"/>
          </a:xfrm>
          <a:prstGeom prst="rect">
            <a:avLst/>
          </a:prstGeom>
          <a:solidFill>
            <a:schemeClr val="bg1">
              <a:alpha val="65000"/>
            </a:schemeClr>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q"/>
            </a:pPr>
            <a:r>
              <a:rPr lang="ru-RU" b="1" dirty="0">
                <a:solidFill>
                  <a:schemeClr val="tx1"/>
                </a:solidFill>
              </a:rPr>
              <a:t> Познакомить родителей с программой, задачами развития и воспитания детей. </a:t>
            </a:r>
          </a:p>
          <a:p>
            <a:pPr marL="285750" indent="-285750" algn="just">
              <a:buFont typeface="Wingdings" panose="05000000000000000000" pitchFamily="2" charset="2"/>
              <a:buChar char="q"/>
            </a:pPr>
            <a:r>
              <a:rPr lang="ru-RU" b="1" dirty="0">
                <a:solidFill>
                  <a:schemeClr val="tx1"/>
                </a:solidFill>
              </a:rPr>
              <a:t>Знакомство родителей между собой и с педагогами, воспитывающими ребёнка в дошкольном учреждении. </a:t>
            </a:r>
          </a:p>
          <a:p>
            <a:pPr marL="285750" indent="-285750" algn="just">
              <a:buFont typeface="Wingdings" panose="05000000000000000000" pitchFamily="2" charset="2"/>
              <a:buChar char="q"/>
            </a:pPr>
            <a:r>
              <a:rPr lang="ru-RU" b="1" dirty="0">
                <a:solidFill>
                  <a:schemeClr val="tx1"/>
                </a:solidFill>
              </a:rPr>
              <a:t>Создание эмоционально-положительного настроя на совместную работу, снятие барьеров в общении и переход к открытым, доверительным отношениям.</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596" y="870512"/>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2160" y="4221088"/>
            <a:ext cx="32861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Desktop\группа 1\20150907_1536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32656"/>
            <a:ext cx="4392488" cy="33166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ktop\группа 1\20150907_15412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1530811"/>
            <a:ext cx="3995936" cy="53279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59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Художественное творчество.</a:t>
            </a:r>
            <a:endParaRPr lang="ru-RU" dirty="0"/>
          </a:p>
        </p:txBody>
      </p:sp>
      <p:sp>
        <p:nvSpPr>
          <p:cNvPr id="3" name="Объект 2"/>
          <p:cNvSpPr>
            <a:spLocks noGrp="1"/>
          </p:cNvSpPr>
          <p:nvPr>
            <p:ph idx="1"/>
          </p:nvPr>
        </p:nvSpPr>
        <p:spPr/>
        <p:txBody>
          <a:bodyPr>
            <a:normAutofit/>
          </a:bodyPr>
          <a:lstStyle/>
          <a:p>
            <a:r>
              <a:rPr lang="ru-RU" sz="2800" b="1" dirty="0"/>
              <a:t>В этом возрасте ребенок создает предметный схематический рисунок, изображение опережает замысел.</a:t>
            </a:r>
          </a:p>
        </p:txBody>
      </p:sp>
      <p:pic>
        <p:nvPicPr>
          <p:cNvPr id="4098" name="Picture 2" descr="D:\Desktop\группа 1\20150908_0730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996952"/>
            <a:ext cx="4283967"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7487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4368" y="-171400"/>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D:\Desktop\группа 1\20150908_0918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908720"/>
            <a:ext cx="7128792" cy="534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129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Лепка</a:t>
            </a:r>
            <a:endParaRPr lang="ru-RU" dirty="0"/>
          </a:p>
        </p:txBody>
      </p:sp>
      <p:sp>
        <p:nvSpPr>
          <p:cNvPr id="3" name="Объект 2"/>
          <p:cNvSpPr>
            <a:spLocks noGrp="1"/>
          </p:cNvSpPr>
          <p:nvPr>
            <p:ph idx="1"/>
          </p:nvPr>
        </p:nvSpPr>
        <p:spPr/>
        <p:txBody>
          <a:bodyPr>
            <a:normAutofit fontScale="85000" lnSpcReduction="20000"/>
          </a:bodyPr>
          <a:lstStyle/>
          <a:p>
            <a:r>
              <a:rPr lang="ru-RU" dirty="0"/>
              <a:t>Обучение лепке в первой младшей группе в основном сводится к общим учебно-воспитательным задачам: содействовать формированию у детей интереса к лепке, знакомить их со свойствами материала (мягкий, пластичный, можно отрывать, что-то делать из него, учить правильно пользоваться пластилином (не разбрасывать его, лепить за столом, обучать простейшим техническим приемам (отрывать, раскатывать, соединять, учить лепить несложные предметы (палочки, мячик) .</a:t>
            </a:r>
          </a:p>
        </p:txBody>
      </p:sp>
    </p:spTree>
    <p:extLst>
      <p:ext uri="{BB962C8B-B14F-4D97-AF65-F5344CB8AC3E}">
        <p14:creationId xmlns:p14="http://schemas.microsoft.com/office/powerpoint/2010/main" val="1824281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Прогулка.</a:t>
            </a:r>
          </a:p>
        </p:txBody>
      </p:sp>
      <p:sp>
        <p:nvSpPr>
          <p:cNvPr id="3" name="Объект 2"/>
          <p:cNvSpPr>
            <a:spLocks noGrp="1"/>
          </p:cNvSpPr>
          <p:nvPr>
            <p:ph idx="1"/>
          </p:nvPr>
        </p:nvSpPr>
        <p:spPr/>
        <p:txBody>
          <a:bodyPr>
            <a:normAutofit fontScale="85000" lnSpcReduction="20000"/>
          </a:bodyPr>
          <a:lstStyle/>
          <a:p>
            <a:r>
              <a:rPr lang="ru-RU" b="1" dirty="0"/>
              <a:t>Мы учим детей одеваться и раздеваться в определенной последовательности при небольшой помощи взрослого. Большое внимание уделяется тому, чтобы дети разувались и обувались у порога! Вещи аккуратно вешаем и складываем в шкаф. Учим расстегивать пуговицы спереди, развязывать шнурки. Уважаемые родители, раздевая детей сами, выворачивайте, пожалуйста, вещи. Давайте детям больше самостоятельности, чтобы одевались сами.</a:t>
            </a:r>
          </a:p>
          <a:p>
            <a:endParaRPr lang="ru-RU"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8640"/>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20026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786210"/>
          </a:xfrm>
        </p:spPr>
        <p:txBody>
          <a:bodyPr>
            <a:noAutofit/>
          </a:bodyPr>
          <a:lstStyle/>
          <a:p>
            <a:pPr marL="342900" lvl="0" indent="-342900" algn="l">
              <a:spcBef>
                <a:spcPct val="20000"/>
              </a:spcBef>
            </a:pPr>
            <a:r>
              <a:rPr lang="ru-RU" sz="2400" b="1" dirty="0">
                <a:solidFill>
                  <a:prstClr val="black"/>
                </a:solidFill>
                <a:latin typeface="Century Gothic"/>
                <a:ea typeface="+mn-ea"/>
                <a:cs typeface="+mn-cs"/>
              </a:rPr>
              <a:t>На прогулке мы: Наблюдаем за природой. Играем. Выполняем посильный труд. Проводим работу по развитию движения.</a:t>
            </a:r>
            <a:br>
              <a:rPr lang="ru-RU" sz="2400" b="1" dirty="0">
                <a:solidFill>
                  <a:prstClr val="black"/>
                </a:solidFill>
                <a:latin typeface="Century Gothic"/>
                <a:ea typeface="+mn-ea"/>
                <a:cs typeface="+mn-cs"/>
              </a:rPr>
            </a:br>
            <a:endParaRPr lang="ru-RU" sz="2400" dirty="0"/>
          </a:p>
        </p:txBody>
      </p:sp>
      <p:pic>
        <p:nvPicPr>
          <p:cNvPr id="1026" name="Picture 2" descr="D:\Desktop\группа 1\20150917_101844.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16016" y="1412776"/>
            <a:ext cx="3970536" cy="529404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ktop\группа 1\20150917_1025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323528" y="1628800"/>
            <a:ext cx="3713022" cy="4950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820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Сон.</a:t>
            </a:r>
          </a:p>
        </p:txBody>
      </p:sp>
      <p:sp>
        <p:nvSpPr>
          <p:cNvPr id="3" name="Объект 2"/>
          <p:cNvSpPr>
            <a:spLocks noGrp="1"/>
          </p:cNvSpPr>
          <p:nvPr>
            <p:ph idx="1"/>
          </p:nvPr>
        </p:nvSpPr>
        <p:spPr/>
        <p:txBody>
          <a:bodyPr>
            <a:normAutofit/>
          </a:bodyPr>
          <a:lstStyle/>
          <a:p>
            <a:r>
              <a:rPr lang="ru-RU" sz="2800" b="1" dirty="0"/>
              <a:t>Перед тихим часом мы так же приучаем детей раздеваться в определенной последовательности, аккуратно вешать вещи на стул</a:t>
            </a:r>
            <a:r>
              <a:rPr lang="ru-RU" sz="2800" dirty="0"/>
              <a:t>.</a:t>
            </a:r>
          </a:p>
        </p:txBody>
      </p:sp>
      <p:pic>
        <p:nvPicPr>
          <p:cNvPr id="4" name="Picture 5" descr="D:\Desktop\группа 1\20150907_1227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2177" y="2996952"/>
            <a:ext cx="2792825" cy="372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6126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3600" b="1" dirty="0"/>
              <a:t>После сна – игровая деятельность, дидактические игры</a:t>
            </a:r>
          </a:p>
        </p:txBody>
      </p:sp>
      <p:sp>
        <p:nvSpPr>
          <p:cNvPr id="3" name="Объект 2"/>
          <p:cNvSpPr>
            <a:spLocks noGrp="1"/>
          </p:cNvSpPr>
          <p:nvPr>
            <p:ph idx="1"/>
          </p:nvPr>
        </p:nvSpPr>
        <p:spPr/>
        <p:txBody>
          <a:bodyPr>
            <a:normAutofit fontScale="70000" lnSpcReduction="20000"/>
          </a:bodyPr>
          <a:lstStyle/>
          <a:p>
            <a:r>
              <a:rPr lang="ru-RU" b="1" dirty="0" smtClean="0"/>
              <a:t>обучающие, </a:t>
            </a:r>
            <a:r>
              <a:rPr lang="ru-RU" b="1" dirty="0"/>
              <a:t>закрепляются знания, полученные на занятиях. Это развивающие игры «На что это похоже», «Что это такое», «Строительные игры: Учить детей строить простейшие постройки: башенку (укладывать кирпичики друг на друга), машину (положить кубик на кирпичик), ворота, мебель (кровать, диван, стол, стул).</a:t>
            </a:r>
          </a:p>
          <a:p>
            <a:endParaRPr lang="ru-RU" b="1" dirty="0"/>
          </a:p>
          <a:p>
            <a:r>
              <a:rPr lang="ru-RU" b="1" dirty="0"/>
              <a:t> Театрализованные: Дети во время этих игр обыгрывают знакомые сказки, стихи.</a:t>
            </a:r>
          </a:p>
          <a:p>
            <a:endParaRPr lang="ru-RU" b="1" dirty="0"/>
          </a:p>
          <a:p>
            <a:r>
              <a:rPr lang="ru-RU" b="1" dirty="0"/>
              <a:t> Сюжетно-ролевые: В нашей группе дети очень любят играть в сюжетные игры «Семья», «Больница», «Магазин</a:t>
            </a:r>
            <a:r>
              <a:rPr lang="ru-RU" b="1" dirty="0" smtClean="0"/>
              <a:t>», «Лото</a:t>
            </a:r>
            <a:r>
              <a:rPr lang="ru-RU" b="1" dirty="0"/>
              <a:t>» и т.п.</a:t>
            </a:r>
          </a:p>
        </p:txBody>
      </p:sp>
    </p:spTree>
    <p:extLst>
      <p:ext uri="{BB962C8B-B14F-4D97-AF65-F5344CB8AC3E}">
        <p14:creationId xmlns:p14="http://schemas.microsoft.com/office/powerpoint/2010/main" val="24740292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D:\Desktop\группа 1\20150907_15332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3" y="332655"/>
            <a:ext cx="3942439" cy="525658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Desktop\группа 1\20150908_0806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6443" y="317175"/>
            <a:ext cx="3846037" cy="5128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2142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4345"/>
            <a:ext cx="8712968" cy="4524315"/>
          </a:xfrm>
          <a:prstGeom prst="rect">
            <a:avLst/>
          </a:prstGeom>
        </p:spPr>
        <p:txBody>
          <a:bodyPr wrap="square">
            <a:spAutoFit/>
          </a:bodyPr>
          <a:lstStyle/>
          <a:p>
            <a:r>
              <a:rPr lang="ru-RU" sz="2400" dirty="0">
                <a:latin typeface="Times New Roman" panose="02020603050405020304" pitchFamily="18" charset="0"/>
                <a:cs typeface="Times New Roman" panose="02020603050405020304" pitchFamily="18" charset="0"/>
              </a:rPr>
              <a:t> Реализация программы </a:t>
            </a:r>
            <a:r>
              <a:rPr lang="ru-RU" sz="2400" dirty="0" smtClean="0">
                <a:latin typeface="Times New Roman" panose="02020603050405020304" pitchFamily="18" charset="0"/>
                <a:cs typeface="Times New Roman" panose="02020603050405020304" pitchFamily="18" charset="0"/>
              </a:rPr>
              <a:t>в </a:t>
            </a:r>
            <a:r>
              <a:rPr lang="ru-RU" sz="2400" dirty="0">
                <a:latin typeface="Times New Roman" panose="02020603050405020304" pitchFamily="18" charset="0"/>
                <a:cs typeface="Times New Roman" panose="02020603050405020304" pitchFamily="18" charset="0"/>
              </a:rPr>
              <a:t>полной мере возможно лишь при условии тесного взаимодействия детского сада и семьи. Обе стороны должны направить свои усилия на познание возможностей развития каждого ребенка, создание благоприятных условий. Работая над этим направлением, мы предлагаем совместные мероприятия(дни открытых дверей, субботники, праздники), организацию клуба общения, организацию консультаций по вопросам родителей, информационные стенды «Что умеет ребенок». Мы приветствуем любые инициативные предложения родителей в плане совместных досугов,  посильную помощь в организации предметно-развивающей среды.</a:t>
            </a:r>
          </a:p>
        </p:txBody>
      </p:sp>
    </p:spTree>
    <p:extLst>
      <p:ext uri="{BB962C8B-B14F-4D97-AF65-F5344CB8AC3E}">
        <p14:creationId xmlns:p14="http://schemas.microsoft.com/office/powerpoint/2010/main" val="513482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355750"/>
          </a:xfrm>
        </p:spPr>
        <p:txBody>
          <a:bodyPr>
            <a:normAutofit/>
          </a:bodyPr>
          <a:lstStyle/>
          <a:p>
            <a:r>
              <a:rPr lang="ru-RU" sz="3200" dirty="0" smtClean="0"/>
              <a:t/>
            </a:r>
            <a:br>
              <a:rPr lang="ru-RU" sz="3200" dirty="0" smtClean="0"/>
            </a:br>
            <a:r>
              <a:rPr lang="ru-RU" sz="3200" dirty="0" smtClean="0"/>
              <a:t>Здравствуйте.</a:t>
            </a:r>
            <a:endParaRPr lang="ru-RU" sz="3200" dirty="0"/>
          </a:p>
        </p:txBody>
      </p:sp>
      <p:sp>
        <p:nvSpPr>
          <p:cNvPr id="3" name="Объект 2"/>
          <p:cNvSpPr>
            <a:spLocks noGrp="1"/>
          </p:cNvSpPr>
          <p:nvPr>
            <p:ph idx="1"/>
          </p:nvPr>
        </p:nvSpPr>
        <p:spPr/>
        <p:txBody>
          <a:bodyPr/>
          <a:lstStyle/>
          <a:p>
            <a:pPr lvl="3"/>
            <a:endParaRPr lang="ru-RU" dirty="0"/>
          </a:p>
        </p:txBody>
      </p:sp>
      <p:sp>
        <p:nvSpPr>
          <p:cNvPr id="4" name="Текст 3"/>
          <p:cNvSpPr>
            <a:spLocks noGrp="1"/>
          </p:cNvSpPr>
          <p:nvPr>
            <p:ph type="body" sz="half" idx="2"/>
          </p:nvPr>
        </p:nvSpPr>
        <p:spPr>
          <a:xfrm>
            <a:off x="466095" y="1772816"/>
            <a:ext cx="3008313" cy="4353347"/>
          </a:xfrm>
        </p:spPr>
        <p:txBody>
          <a:bodyPr/>
          <a:lstStyle/>
          <a:p>
            <a:r>
              <a:rPr lang="ru-RU" sz="2400" dirty="0"/>
              <a:t>Уважаемые родители! Сегодня мы предлагаем Вам прожить один день в д/с вместе с вашими детьми</a:t>
            </a:r>
            <a:r>
              <a:rPr lang="ru-RU"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696" y="-171400"/>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D:\Desktop\img405_w273_h1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754" y="1340768"/>
            <a:ext cx="5315378" cy="3348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02837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6600" dirty="0" smtClean="0">
                <a:solidFill>
                  <a:srgbClr val="7030A0"/>
                </a:solidFill>
              </a:rPr>
              <a:t>Спасибо</a:t>
            </a:r>
            <a:br>
              <a:rPr lang="ru-RU" sz="6600" dirty="0" smtClean="0">
                <a:solidFill>
                  <a:srgbClr val="7030A0"/>
                </a:solidFill>
              </a:rPr>
            </a:br>
            <a:r>
              <a:rPr lang="ru-RU" sz="6600" dirty="0" smtClean="0">
                <a:solidFill>
                  <a:srgbClr val="7030A0"/>
                </a:solidFill>
              </a:rPr>
              <a:t> </a:t>
            </a:r>
            <a:r>
              <a:rPr lang="ru-RU" sz="6600" dirty="0">
                <a:solidFill>
                  <a:srgbClr val="7030A0"/>
                </a:solidFill>
              </a:rPr>
              <a:t>за внимание.</a:t>
            </a:r>
          </a:p>
        </p:txBody>
      </p:sp>
      <p:sp>
        <p:nvSpPr>
          <p:cNvPr id="3" name="Подзаголовок 2"/>
          <p:cNvSpPr>
            <a:spLocks noGrp="1"/>
          </p:cNvSpPr>
          <p:nvPr>
            <p:ph type="subTitle" idx="1"/>
          </p:nvPr>
        </p:nvSpPr>
        <p:spPr/>
        <p:txBody>
          <a:bodyPr/>
          <a:lstStyle/>
          <a:p>
            <a:endParaRPr lang="ru-RU"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404664"/>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231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Утренний прием.</a:t>
            </a:r>
          </a:p>
        </p:txBody>
      </p:sp>
      <p:sp>
        <p:nvSpPr>
          <p:cNvPr id="3" name="Объект 2"/>
          <p:cNvSpPr>
            <a:spLocks noGrp="1"/>
          </p:cNvSpPr>
          <p:nvPr>
            <p:ph idx="1"/>
          </p:nvPr>
        </p:nvSpPr>
        <p:spPr/>
        <p:txBody>
          <a:bodyPr>
            <a:normAutofit fontScale="92500" lnSpcReduction="20000"/>
          </a:bodyPr>
          <a:lstStyle/>
          <a:p>
            <a:r>
              <a:rPr lang="ru-RU" dirty="0"/>
              <a:t>Собираются дети в младшую группу, а в это время мы продолжаем решать свои задачи. Мы учим их здороваться </a:t>
            </a:r>
            <a:r>
              <a:rPr lang="ru-RU" dirty="0" smtClean="0"/>
              <a:t>со </a:t>
            </a:r>
            <a:r>
              <a:rPr lang="ru-RU" dirty="0"/>
              <a:t>взрослыми и сверстниками, называть себя и других по имени, воспитателей, помощников воспитателей, работников ДОУ по имени отчеству. Мы просим Вас тоже обращать внимание на это, помогать нам воспитывать у детей культуру общения.</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6632"/>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6209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В 8.00 мы </a:t>
            </a:r>
            <a:r>
              <a:rPr lang="ru-RU" dirty="0" smtClean="0"/>
              <a:t>проводим утреннюю </a:t>
            </a:r>
            <a:r>
              <a:rPr lang="ru-RU" dirty="0"/>
              <a:t>гимнастику</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1340768"/>
            <a:ext cx="1426588" cy="1383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Desktop\группа 1\20150908_09044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24944"/>
            <a:ext cx="4572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Desktop\группа 1\20150908_0900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1589381"/>
            <a:ext cx="4170619" cy="3127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0669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Умывание</a:t>
            </a:r>
          </a:p>
        </p:txBody>
      </p:sp>
      <p:sp>
        <p:nvSpPr>
          <p:cNvPr id="3" name="Объект 2"/>
          <p:cNvSpPr>
            <a:spLocks noGrp="1"/>
          </p:cNvSpPr>
          <p:nvPr>
            <p:ph idx="1"/>
          </p:nvPr>
        </p:nvSpPr>
        <p:spPr>
          <a:xfrm>
            <a:off x="457200" y="1268760"/>
            <a:ext cx="8229600" cy="4857403"/>
          </a:xfrm>
        </p:spPr>
        <p:txBody>
          <a:bodyPr>
            <a:normAutofit/>
          </a:bodyPr>
          <a:lstStyle/>
          <a:p>
            <a:pPr marL="0" indent="0">
              <a:buNone/>
            </a:pPr>
            <a:r>
              <a:rPr lang="ru-RU" sz="2800" b="1" dirty="0"/>
              <a:t>В нашей группе есть отдельная умывальная комната. У каждого ребенка свое полотенце, которое они находят по картинке. Мы учим детей закатывать рукавчики, аккуратно мыть руки, правильно пользоваться мылом, </a:t>
            </a:r>
            <a:endParaRPr lang="en-US" sz="2800" b="1" dirty="0" smtClean="0"/>
          </a:p>
          <a:p>
            <a:pPr marL="0" indent="0">
              <a:buNone/>
            </a:pPr>
            <a:r>
              <a:rPr lang="ru-RU" sz="2800" b="1" dirty="0" smtClean="0"/>
              <a:t>насухо </a:t>
            </a:r>
            <a:r>
              <a:rPr lang="ru-RU" sz="2800" b="1" dirty="0"/>
              <a:t>вытирать руки </a:t>
            </a:r>
            <a:endParaRPr lang="en-US" sz="2800" b="1" dirty="0" smtClean="0"/>
          </a:p>
          <a:p>
            <a:pPr marL="0" indent="0">
              <a:buNone/>
            </a:pPr>
            <a:r>
              <a:rPr lang="ru-RU" sz="2800" b="1" dirty="0" smtClean="0"/>
              <a:t>полотенцем</a:t>
            </a:r>
            <a:r>
              <a:rPr lang="ru-RU" sz="2800" b="1" dirty="0"/>
              <a:t>, </a:t>
            </a:r>
            <a:r>
              <a:rPr lang="ru-RU" sz="2800" b="1" dirty="0" smtClean="0"/>
              <a:t>вешать полотенце</a:t>
            </a:r>
          </a:p>
          <a:p>
            <a:pPr marL="0" indent="0">
              <a:buNone/>
            </a:pPr>
            <a:r>
              <a:rPr lang="ru-RU" sz="2800" b="1" dirty="0" smtClean="0"/>
              <a:t> </a:t>
            </a:r>
            <a:r>
              <a:rPr lang="ru-RU" sz="2800" b="1" dirty="0"/>
              <a:t>на свое </a:t>
            </a:r>
            <a:r>
              <a:rPr lang="ru-RU" sz="2800" b="1" dirty="0" smtClean="0"/>
              <a:t>место</a:t>
            </a:r>
            <a:r>
              <a:rPr lang="ru-RU" sz="2800" b="1" dirty="0"/>
              <a:t>.</a:t>
            </a:r>
          </a:p>
        </p:txBody>
      </p:sp>
      <p:pic>
        <p:nvPicPr>
          <p:cNvPr id="1026" name="Picture 2" descr="D:\Desktop\группа 1\20150909_0800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8575" y="3346419"/>
            <a:ext cx="2592288"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686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Завтрак, обед.</a:t>
            </a:r>
          </a:p>
        </p:txBody>
      </p:sp>
      <p:sp>
        <p:nvSpPr>
          <p:cNvPr id="3" name="Объект 2"/>
          <p:cNvSpPr>
            <a:spLocks noGrp="1"/>
          </p:cNvSpPr>
          <p:nvPr>
            <p:ph idx="1"/>
          </p:nvPr>
        </p:nvSpPr>
        <p:spPr/>
        <p:txBody>
          <a:bodyPr>
            <a:normAutofit fontScale="92500"/>
          </a:bodyPr>
          <a:lstStyle/>
          <a:p>
            <a:r>
              <a:rPr lang="ru-RU" b="1" dirty="0"/>
              <a:t>За таким столом дети у нас завтракают, обедают </a:t>
            </a:r>
            <a:r>
              <a:rPr lang="ru-RU" b="1" dirty="0" smtClean="0"/>
              <a:t>и полдничают. </a:t>
            </a:r>
            <a:r>
              <a:rPr lang="ru-RU" b="1" dirty="0"/>
              <a:t>Формируем навыки еды: учим не крошить хлеб, не проливать пищу, пережевывать пищу с закрытым ртом, учим правильно пользоваться ложкой, салфеткой, не выходить из-за стола, не </a:t>
            </a:r>
            <a:r>
              <a:rPr lang="ru-RU" b="1" dirty="0" smtClean="0"/>
              <a:t>закончив прием пищи, </a:t>
            </a:r>
            <a:r>
              <a:rPr lang="ru-RU" b="1" dirty="0"/>
              <a:t>благодарить. Учим правильно сидеть за столом.</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88640"/>
            <a:ext cx="1427163"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7655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Desktop\группа 1\20150908_0832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404664"/>
            <a:ext cx="4608512" cy="34563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Desktop\группа 1\20150907_15344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016" y="3573016"/>
            <a:ext cx="4134606" cy="3100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888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Непосредственно- образовательная деятельность.</a:t>
            </a:r>
            <a:endParaRPr lang="ru-RU" dirty="0"/>
          </a:p>
        </p:txBody>
      </p:sp>
      <p:sp>
        <p:nvSpPr>
          <p:cNvPr id="3" name="Объект 2"/>
          <p:cNvSpPr>
            <a:spLocks noGrp="1"/>
          </p:cNvSpPr>
          <p:nvPr>
            <p:ph idx="1"/>
          </p:nvPr>
        </p:nvSpPr>
        <p:spPr>
          <a:xfrm>
            <a:off x="467544" y="1556792"/>
            <a:ext cx="8496944" cy="4525963"/>
          </a:xfrm>
        </p:spPr>
        <p:txBody>
          <a:bodyPr/>
          <a:lstStyle/>
          <a:p>
            <a:pPr marL="0" indent="0">
              <a:buNone/>
            </a:pPr>
            <a:r>
              <a:rPr lang="ru-RU" sz="2800" dirty="0"/>
              <a:t>Мы работаем </a:t>
            </a:r>
            <a:r>
              <a:rPr lang="ru-RU" sz="2800" dirty="0" smtClean="0"/>
              <a:t>по</a:t>
            </a:r>
            <a:r>
              <a:rPr lang="en-US" sz="2800" dirty="0" smtClean="0"/>
              <a:t> </a:t>
            </a:r>
            <a:r>
              <a:rPr lang="ru-RU" sz="2800" dirty="0" smtClean="0"/>
              <a:t>основной образовательной программе нашего детского сада, которая основана на программе  «Детство». </a:t>
            </a:r>
            <a:endParaRPr lang="en-US" sz="2800" dirty="0" smtClean="0"/>
          </a:p>
          <a:p>
            <a:pPr marL="0" indent="0">
              <a:buNone/>
            </a:pPr>
            <a:r>
              <a:rPr lang="ru-RU" sz="2800" dirty="0" smtClean="0"/>
              <a:t>Я </a:t>
            </a:r>
            <a:r>
              <a:rPr lang="ru-RU" sz="2800" dirty="0"/>
              <a:t>хочу вам представить основные разделы </a:t>
            </a:r>
            <a:r>
              <a:rPr lang="ru-RU" sz="2800" dirty="0" smtClean="0"/>
              <a:t>программы.</a:t>
            </a:r>
            <a:endParaRPr lang="ru-RU" dirty="0"/>
          </a:p>
        </p:txBody>
      </p:sp>
    </p:spTree>
    <p:extLst>
      <p:ext uri="{BB962C8B-B14F-4D97-AF65-F5344CB8AC3E}">
        <p14:creationId xmlns:p14="http://schemas.microsoft.com/office/powerpoint/2010/main" val="7659628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7696b592d7a6ef79df57504fcd8b5c4880de"/>
</p:tagLst>
</file>

<file path=ppt/theme/theme1.xml><?xml version="1.0" encoding="utf-8"?>
<a:theme xmlns:a="http://schemas.openxmlformats.org/drawingml/2006/main" name="summer_holidays">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summer_holidays</Template>
  <TotalTime>321</TotalTime>
  <Words>1058</Words>
  <Application>Microsoft Office PowerPoint</Application>
  <PresentationFormat>Экран (4:3)</PresentationFormat>
  <Paragraphs>80</Paragraphs>
  <Slides>30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summer_holidays</vt:lpstr>
      <vt:lpstr>Родительское собрание «Давайте познакомимся » в группе №1 «Божья коровка»</vt:lpstr>
      <vt:lpstr>Цель собрания:</vt:lpstr>
      <vt:lpstr> Здравствуйте.</vt:lpstr>
      <vt:lpstr>Утренний прием.</vt:lpstr>
      <vt:lpstr>В 8.00 мы проводим утреннюю гимнастику</vt:lpstr>
      <vt:lpstr>Умывание</vt:lpstr>
      <vt:lpstr>Завтрак, обед.</vt:lpstr>
      <vt:lpstr>Презентация PowerPoint</vt:lpstr>
      <vt:lpstr>Непосредственно- образовательная деятельность.</vt:lpstr>
      <vt:lpstr>Девиз программы «чувствовать-познавать-творить» Эти слова определяют три взаимосвязанных линии развития ребенка, которые пронизывают все разделы программы, придавая ей целостность и единую направленность.</vt:lpstr>
      <vt:lpstr>Презентация PowerPoint</vt:lpstr>
      <vt:lpstr>Презентация PowerPoint</vt:lpstr>
      <vt:lpstr>  В соответствии с требованиями ФГОС Программа должна быть направлена на: </vt:lpstr>
      <vt:lpstr>Развитие представлений об окружающем мире</vt:lpstr>
      <vt:lpstr>Ознакомление с художественной литературой и развитие речи.</vt:lpstr>
      <vt:lpstr>Презентация PowerPoint</vt:lpstr>
      <vt:lpstr>Сенсорное воспитание.</vt:lpstr>
      <vt:lpstr>Презентация PowerPoint</vt:lpstr>
      <vt:lpstr> Конструирование.</vt:lpstr>
      <vt:lpstr>Презентация PowerPoint</vt:lpstr>
      <vt:lpstr>Художественное творчество.</vt:lpstr>
      <vt:lpstr>Презентация PowerPoint</vt:lpstr>
      <vt:lpstr>Лепка</vt:lpstr>
      <vt:lpstr>Прогулка.</vt:lpstr>
      <vt:lpstr>На прогулке мы: Наблюдаем за природой. Играем. Выполняем посильный труд. Проводим работу по развитию движения. </vt:lpstr>
      <vt:lpstr>Сон.</vt:lpstr>
      <vt:lpstr>После сна – игровая деятельность, дидактические игры</vt:lpstr>
      <vt:lpstr>Презентация PowerPoint</vt:lpstr>
      <vt:lpstr>Презентация PowerPoint</vt:lpstr>
      <vt:lpstr>Спасибо  за внимание.</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Родительское собрание «Давайте познакомимся » в группе №12</dc:title>
  <dc:creator>User</dc:creator>
  <cp:lastModifiedBy>дима</cp:lastModifiedBy>
  <cp:revision>46</cp:revision>
  <dcterms:created xsi:type="dcterms:W3CDTF">2014-09-03T20:04:34Z</dcterms:created>
  <dcterms:modified xsi:type="dcterms:W3CDTF">2015-10-06T18:22:57Z</dcterms:modified>
</cp:coreProperties>
</file>