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9" r:id="rId9"/>
    <p:sldId id="270" r:id="rId10"/>
    <p:sldId id="264" r:id="rId11"/>
    <p:sldId id="271" r:id="rId12"/>
    <p:sldId id="265" r:id="rId13"/>
    <p:sldId id="272" r:id="rId14"/>
    <p:sldId id="266" r:id="rId15"/>
    <p:sldId id="267" r:id="rId16"/>
    <p:sldId id="268" r:id="rId17"/>
    <p:sldId id="274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E014771-8031-412F-90AA-E4E7F1554FC9}">
          <p14:sldIdLst>
            <p14:sldId id="256"/>
            <p14:sldId id="257"/>
            <p14:sldId id="258"/>
            <p14:sldId id="259"/>
            <p14:sldId id="261"/>
            <p14:sldId id="262"/>
          </p14:sldIdLst>
        </p14:section>
        <p14:section name="Раздел без заголовка" id="{61770B0F-0258-45AE-ACC9-060485C30245}">
          <p14:sldIdLst/>
        </p14:section>
        <p14:section name="Раздел без заголовка" id="{8A18068C-60C4-4477-A38E-14878DF898C3}">
          <p14:sldIdLst>
            <p14:sldId id="263"/>
            <p14:sldId id="269"/>
            <p14:sldId id="270"/>
            <p14:sldId id="264"/>
            <p14:sldId id="271"/>
            <p14:sldId id="265"/>
            <p14:sldId id="272"/>
            <p14:sldId id="266"/>
            <p14:sldId id="267"/>
            <p14:sldId id="268"/>
            <p14:sldId id="274"/>
            <p14:sldId id="27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B07AC-7B3C-44E5-9836-44504C01A411}" type="datetimeFigureOut">
              <a:rPr lang="ru-RU" smtClean="0"/>
              <a:t>15.12.2018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63AB9-A5E0-464D-A660-0E846DC8AB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562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B07AC-7B3C-44E5-9836-44504C01A411}" type="datetimeFigureOut">
              <a:rPr lang="ru-RU" smtClean="0"/>
              <a:t>15.12.2018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63AB9-A5E0-464D-A660-0E846DC8AB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72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B07AC-7B3C-44E5-9836-44504C01A411}" type="datetimeFigureOut">
              <a:rPr lang="ru-RU" smtClean="0"/>
              <a:t>15.12.2018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63AB9-A5E0-464D-A660-0E846DC8AB4D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5356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B07AC-7B3C-44E5-9836-44504C01A411}" type="datetimeFigureOut">
              <a:rPr lang="ru-RU" smtClean="0"/>
              <a:t>15.12.2018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63AB9-A5E0-464D-A660-0E846DC8AB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13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B07AC-7B3C-44E5-9836-44504C01A411}" type="datetimeFigureOut">
              <a:rPr lang="ru-RU" smtClean="0"/>
              <a:t>15.12.2018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63AB9-A5E0-464D-A660-0E846DC8AB4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0946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B07AC-7B3C-44E5-9836-44504C01A411}" type="datetimeFigureOut">
              <a:rPr lang="ru-RU" smtClean="0"/>
              <a:t>15.12.2018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63AB9-A5E0-464D-A660-0E846DC8AB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348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B07AC-7B3C-44E5-9836-44504C01A411}" type="datetimeFigureOut">
              <a:rPr lang="ru-RU" smtClean="0"/>
              <a:t>15.12.2018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63AB9-A5E0-464D-A660-0E846DC8AB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55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B07AC-7B3C-44E5-9836-44504C01A411}" type="datetimeFigureOut">
              <a:rPr lang="ru-RU" smtClean="0"/>
              <a:t>15.12.2018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63AB9-A5E0-464D-A660-0E846DC8AB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412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B07AC-7B3C-44E5-9836-44504C01A411}" type="datetimeFigureOut">
              <a:rPr lang="ru-RU" smtClean="0"/>
              <a:t>15.12.2018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63AB9-A5E0-464D-A660-0E846DC8AB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933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B07AC-7B3C-44E5-9836-44504C01A411}" type="datetimeFigureOut">
              <a:rPr lang="ru-RU" smtClean="0"/>
              <a:t>15.12.2018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63AB9-A5E0-464D-A660-0E846DC8AB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229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B07AC-7B3C-44E5-9836-44504C01A411}" type="datetimeFigureOut">
              <a:rPr lang="ru-RU" smtClean="0"/>
              <a:t>15.12.2018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63AB9-A5E0-464D-A660-0E846DC8AB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031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B07AC-7B3C-44E5-9836-44504C01A411}" type="datetimeFigureOut">
              <a:rPr lang="ru-RU" smtClean="0"/>
              <a:t>15.12.2018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63AB9-A5E0-464D-A660-0E846DC8AB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683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B07AC-7B3C-44E5-9836-44504C01A411}" type="datetimeFigureOut">
              <a:rPr lang="ru-RU" smtClean="0"/>
              <a:t>15.12.2018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63AB9-A5E0-464D-A660-0E846DC8AB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366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B07AC-7B3C-44E5-9836-44504C01A411}" type="datetimeFigureOut">
              <a:rPr lang="ru-RU" smtClean="0"/>
              <a:t>15.12.2018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63AB9-A5E0-464D-A660-0E846DC8AB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761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B07AC-7B3C-44E5-9836-44504C01A411}" type="datetimeFigureOut">
              <a:rPr lang="ru-RU" smtClean="0"/>
              <a:t>15.12.2018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63AB9-A5E0-464D-A660-0E846DC8AB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095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B07AC-7B3C-44E5-9836-44504C01A411}" type="datetimeFigureOut">
              <a:rPr lang="ru-RU" smtClean="0"/>
              <a:t>15.12.2018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63AB9-A5E0-464D-A660-0E846DC8AB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430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B07AC-7B3C-44E5-9836-44504C01A411}" type="datetimeFigureOut">
              <a:rPr lang="ru-RU" smtClean="0"/>
              <a:t>15.12.2018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3063AB9-A5E0-464D-A660-0E846DC8AB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068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2C92B-27B8-4634-9F74-31CFEEF46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413468"/>
            <a:ext cx="7766936" cy="1789043"/>
          </a:xfrm>
        </p:spPr>
        <p:txBody>
          <a:bodyPr/>
          <a:lstStyle/>
          <a:p>
            <a:pPr algn="ctr"/>
            <a:r>
              <a:rPr lang="ru-RU" sz="4000" dirty="0">
                <a:solidFill>
                  <a:srgbClr val="FF0000"/>
                </a:solidFill>
              </a:rPr>
              <a:t>РОДИТЕЛЬСКОЕ СОБРАНИЕ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A62D59-02DF-4335-8C18-5B2E4F96F8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734" y="2544417"/>
            <a:ext cx="11680466" cy="4110825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«Роль игры в жизни ребенка»      </a:t>
            </a:r>
          </a:p>
          <a:p>
            <a:pPr algn="ctr"/>
            <a:endParaRPr lang="ru-RU" sz="3600" b="1" dirty="0">
              <a:solidFill>
                <a:srgbClr val="FF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3600" b="1" dirty="0">
              <a:solidFill>
                <a:srgbClr val="FF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3600" b="1" dirty="0">
              <a:solidFill>
                <a:srgbClr val="FF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2100" b="1" dirty="0">
                <a:solidFill>
                  <a:srgbClr val="FF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Группа № 4 «Солнышко»</a:t>
            </a:r>
          </a:p>
          <a:p>
            <a:r>
              <a:rPr lang="ru-RU" sz="2100" b="1" dirty="0" err="1">
                <a:solidFill>
                  <a:srgbClr val="FF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Луговкина</a:t>
            </a:r>
            <a:r>
              <a:rPr lang="ru-RU" sz="2100" b="1" dirty="0">
                <a:solidFill>
                  <a:srgbClr val="FF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Валерия Дмитриевна</a:t>
            </a:r>
          </a:p>
          <a:p>
            <a:r>
              <a:rPr lang="ru-RU" sz="2100" b="1" dirty="0">
                <a:solidFill>
                  <a:srgbClr val="FF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Молчанова Татьяна Васильевна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84A0C1-B7FC-4354-95B9-B056D329B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26" y="3164849"/>
            <a:ext cx="4223081" cy="349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83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37ECC0-A0DD-446A-AC65-598AC5669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17" y="115410"/>
            <a:ext cx="11603115" cy="3453414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accent2"/>
                </a:solidFill>
              </a:rPr>
              <a:t>Дидактические игры</a:t>
            </a:r>
            <a:r>
              <a:rPr lang="ru-RU" sz="3200" dirty="0">
                <a:solidFill>
                  <a:schemeClr val="accent2"/>
                </a:solidFill>
              </a:rPr>
              <a:t> </a:t>
            </a:r>
            <a:r>
              <a:rPr lang="ru-RU" sz="3200" dirty="0">
                <a:solidFill>
                  <a:schemeClr val="tx1"/>
                </a:solidFill>
              </a:rPr>
              <a:t>– специально разрабатываемые для детей, например, всевозможные кубики, конструкторы, </a:t>
            </a:r>
            <a:r>
              <a:rPr lang="ru-RU" sz="3200" dirty="0" err="1">
                <a:solidFill>
                  <a:schemeClr val="tx1"/>
                </a:solidFill>
              </a:rPr>
              <a:t>пазлы</a:t>
            </a:r>
            <a:r>
              <a:rPr lang="ru-RU" sz="3200" dirty="0">
                <a:solidFill>
                  <a:schemeClr val="tx1"/>
                </a:solidFill>
              </a:rPr>
              <a:t>, мозаика, лото, домино и прочие, для обогащения  знаний  и для развития  наблюдательности, памяти, внимания, логического мышления.</a:t>
            </a:r>
            <a:r>
              <a:rPr lang="ru-RU" sz="3200" dirty="0"/>
              <a:t> 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783F2843-C15E-4593-B322-1243777239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441" y="2681061"/>
            <a:ext cx="3046147" cy="4061534"/>
          </a:xfr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B977E2-9E2C-405A-8AE7-BCA8BAB038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727" y="2681061"/>
            <a:ext cx="3046147" cy="406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3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E32B4EE-5171-4F12-8518-5519FAB82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943" y="0"/>
            <a:ext cx="3760064" cy="28200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78F8721-1354-48C7-9E41-30E8E4762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6" y="0"/>
            <a:ext cx="2966252" cy="39550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9DF324-B4AD-4FCD-84BF-79172E7DDC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852" y="0"/>
            <a:ext cx="2966252" cy="39550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5169DC-6059-4FC2-8067-8BE6101B20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026" y="2791532"/>
            <a:ext cx="3049852" cy="40664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E653F0C-A2C8-4F42-8BC6-14B43ED399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886" y="2791532"/>
            <a:ext cx="3049851" cy="406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9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6D7F28-FBB4-4ABC-8A4D-4538EFC41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417" y="79899"/>
            <a:ext cx="11239130" cy="3462291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Подвижные игры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разнообразные по замыслу, правилам, характеру выполняемых движений. Они способствуют укреплению здоровья детей, развивают физические качества. В таких играх часто используют мячи, обручи, скакалки, кегли. </a:t>
            </a:r>
            <a:endParaRPr lang="ru-RU" sz="32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1104183-9F5D-4BC2-B593-4FE58ADCDA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34" y="2870475"/>
            <a:ext cx="4873116" cy="365483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67CC93-CD28-49B0-BE29-AE742ED95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251" y="2840853"/>
            <a:ext cx="4912615" cy="368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573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7A8C64-A56F-4CFA-90B8-479874961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839" y="1462162"/>
            <a:ext cx="5072109" cy="38040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6482D4-A542-4030-B014-1685CE170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" y="807004"/>
            <a:ext cx="3784846" cy="50464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DE3C53-FE93-4E66-AC40-894D5304EC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132" y="807003"/>
            <a:ext cx="3784846" cy="504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0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246594-44D1-47E9-A568-C6EEE55B8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066" y="213064"/>
            <a:ext cx="11475868" cy="270768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Строительные игры</a:t>
            </a: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– с кубиками, специальными строительными материалами, развивают у детей конструктивные способности, служат своего рода, подготовкой к овладению в дальнейшем трудовыми умениями и навыками.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7075E68-EC19-4602-B219-ADD121DEDB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262" y="2288989"/>
            <a:ext cx="5962835" cy="447212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EE2F74-437F-40C5-B4AC-CF0E2B905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66" y="2770219"/>
            <a:ext cx="5321196" cy="399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70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BB9142-D469-40C9-9F2D-08EA975F1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788" y="177553"/>
            <a:ext cx="10262586" cy="213064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Музыкальные игры</a:t>
            </a: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 развивают слуховое восприятие и чувство ритма. Это погремушки, бубенцы, дудочки, металлофоны, игрушки, изображающие пианино и др. музыкальные инструменты.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39E355A-8381-4F2F-B87E-9D35E06C10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569" y="2942948"/>
            <a:ext cx="2819131" cy="375884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CE78EC-6AC0-4BDA-B17B-3A35FD3B7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301" y="2942948"/>
            <a:ext cx="2819131" cy="375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1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E9FBA4-9BD0-41F9-A558-A3229468F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41" y="97654"/>
            <a:ext cx="10670959" cy="1438183"/>
          </a:xfrm>
        </p:spPr>
        <p:txBody>
          <a:bodyPr>
            <a:normAutofit fontScale="90000"/>
          </a:bodyPr>
          <a:lstStyle/>
          <a:p>
            <a:r>
              <a:rPr lang="ru-RU" dirty="0"/>
              <a:t>Театрализованные игры</a:t>
            </a:r>
            <a:r>
              <a:rPr lang="ru-RU" b="1" dirty="0"/>
              <a:t> </a:t>
            </a:r>
            <a:r>
              <a:rPr lang="ru-RU" dirty="0">
                <a:solidFill>
                  <a:schemeClr val="tx1"/>
                </a:solidFill>
              </a:rPr>
              <a:t>- способствуют социально-эмоциональному развитию. Это куклы би- ба- </a:t>
            </a:r>
            <a:r>
              <a:rPr lang="ru-RU" dirty="0" err="1">
                <a:solidFill>
                  <a:schemeClr val="tx1"/>
                </a:solidFill>
              </a:rPr>
              <a:t>бо</a:t>
            </a:r>
            <a:r>
              <a:rPr lang="ru-RU" dirty="0">
                <a:solidFill>
                  <a:schemeClr val="tx1"/>
                </a:solidFill>
              </a:rPr>
              <a:t>, пальчиковый театр, настольный театр.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427582D-6AB2-4221-BFD9-81F4DEB77E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344" y="1953086"/>
            <a:ext cx="3605444" cy="480726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037823-7881-438E-911B-4070EF4A6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12" y="1953087"/>
            <a:ext cx="3605444" cy="480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6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4CDCF6-2F26-49A0-B24F-1A25D0648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88778"/>
            <a:ext cx="8596668" cy="38174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17BD96-A7CD-4B13-BA7F-63F894848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736847"/>
            <a:ext cx="10401998" cy="5868139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FF0000"/>
                </a:solidFill>
              </a:rPr>
              <a:t>Игра – помощник нам, бесспорно, </a:t>
            </a:r>
          </a:p>
          <a:p>
            <a:pPr marL="0" indent="0" algn="ctr">
              <a:buNone/>
            </a:pPr>
            <a:r>
              <a:rPr lang="ru-RU" sz="3200" b="1" dirty="0">
                <a:solidFill>
                  <a:srgbClr val="FF0000"/>
                </a:solidFill>
              </a:rPr>
              <a:t>Игре все возрасты покорны. </a:t>
            </a:r>
          </a:p>
          <a:p>
            <a:pPr marL="0" indent="0" algn="ctr">
              <a:buNone/>
            </a:pPr>
            <a:r>
              <a:rPr lang="ru-RU" sz="3200" b="1" dirty="0">
                <a:solidFill>
                  <a:srgbClr val="FF0000"/>
                </a:solidFill>
              </a:rPr>
              <a:t>Взаимодействие в игре </a:t>
            </a:r>
          </a:p>
          <a:p>
            <a:pPr marL="0" indent="0" algn="ctr">
              <a:buNone/>
            </a:pPr>
            <a:r>
              <a:rPr lang="ru-RU" sz="3200" b="1" dirty="0">
                <a:solidFill>
                  <a:srgbClr val="FF0000"/>
                </a:solidFill>
              </a:rPr>
              <a:t>Поможет понимать друг друга,</a:t>
            </a:r>
          </a:p>
          <a:p>
            <a:pPr marL="0" indent="0" algn="ctr">
              <a:buNone/>
            </a:pPr>
            <a:r>
              <a:rPr lang="ru-RU" sz="3200" b="1" dirty="0">
                <a:solidFill>
                  <a:srgbClr val="FF0000"/>
                </a:solidFill>
              </a:rPr>
              <a:t> Нам стать внимательней, добрей, </a:t>
            </a:r>
          </a:p>
          <a:p>
            <a:pPr marL="0" indent="0" algn="ctr">
              <a:buNone/>
            </a:pPr>
            <a:r>
              <a:rPr lang="ru-RU" sz="3200" b="1" dirty="0">
                <a:solidFill>
                  <a:srgbClr val="FF0000"/>
                </a:solidFill>
              </a:rPr>
              <a:t>И разрешить вопрос досуга. </a:t>
            </a:r>
          </a:p>
          <a:p>
            <a:pPr marL="0" indent="0" algn="ctr">
              <a:buNone/>
            </a:pPr>
            <a:r>
              <a:rPr lang="ru-RU" sz="3200" b="1" dirty="0">
                <a:solidFill>
                  <a:srgbClr val="FF0000"/>
                </a:solidFill>
              </a:rPr>
              <a:t>Играйте с нами! Придумывайте сами! </a:t>
            </a:r>
          </a:p>
          <a:p>
            <a:pPr marL="0" indent="0" algn="ctr">
              <a:buNone/>
            </a:pPr>
            <a:r>
              <a:rPr lang="ru-RU" sz="3200" b="1" dirty="0">
                <a:solidFill>
                  <a:srgbClr val="FF0000"/>
                </a:solidFill>
              </a:rPr>
              <a:t>Играйте с друзьями! Удача за вами!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4016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071789-5569-47C4-864B-5160AD345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6021" y="1914617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6000" dirty="0">
                <a:solidFill>
                  <a:srgbClr val="FF0000"/>
                </a:solidFill>
              </a:rPr>
              <a:t>Спасибо за внимание!!!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30E01A-F4BA-491D-BB8A-0E43E0F2B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379868"/>
            <a:ext cx="8596668" cy="66149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094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D86EA0-91D5-40FE-87C9-8FAA231AAF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6645" y="168674"/>
            <a:ext cx="10431262" cy="5743853"/>
          </a:xfrm>
        </p:spPr>
        <p:txBody>
          <a:bodyPr/>
          <a:lstStyle/>
          <a:p>
            <a:pPr algn="l"/>
            <a:r>
              <a:rPr lang="ru-RU" sz="24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Цель:</a:t>
            </a:r>
            <a: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повышение педагогической компетенции родителей по игровой деятельности у детей младшего дошкольного возраста.</a:t>
            </a:r>
            <a:b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Задачи:</a:t>
            </a:r>
            <a:b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- Формировать понятие родителей о возможности игры как средства для развития интеллектуально-познавательной деятельности.</a:t>
            </a:r>
            <a:b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- Стимулировать интерес родителей для совместной игровой деятельности с собственным ребенком.</a:t>
            </a:r>
            <a:b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- Обсудить вопрос об организации игровой среды в условиях семьи; о достоинствах  и недостатках игрушек.</a:t>
            </a:r>
            <a:b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CF40611-02DB-4704-AAF9-B0C7427E81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62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B8081-9797-458F-8E8D-54DC0AC0E7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221942"/>
            <a:ext cx="7766936" cy="546864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74521B9-A48D-42D9-91A1-4CF8016436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103D7B-02CE-4375-9D06-44C47EE59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448" y="95250"/>
            <a:ext cx="8067112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16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A02F6C-A70B-4C31-8671-AA554704DC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10399079" y="399496"/>
            <a:ext cx="49938" cy="164236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F68823-BACD-4A32-9EB5-2F38F88A44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620529" y="4494061"/>
            <a:ext cx="4115834" cy="53176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ruroditel.ru/upload/iblock/a24/art_2018_11_05_03.jpg">
            <a:extLst>
              <a:ext uri="{FF2B5EF4-FFF2-40B4-BE49-F238E27FC236}">
                <a16:creationId xmlns:a16="http://schemas.microsoft.com/office/drawing/2014/main" id="{913F27B9-5CA0-42D3-AAA1-BD2B5CAA7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163" y="97653"/>
            <a:ext cx="2823645" cy="377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01E2CEA-1BAC-4060-BB6A-429DD2CC39EB}"/>
              </a:ext>
            </a:extLst>
          </p:cNvPr>
          <p:cNvSpPr/>
          <p:nvPr/>
        </p:nvSpPr>
        <p:spPr>
          <a:xfrm>
            <a:off x="653620" y="284085"/>
            <a:ext cx="849038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« Игра это огромное светлое окно, через которое в духовный мир ребенка вливается живительный поток представлений, понятий об окружающем мире. Игра это искра, зажигающая огонек пытливости и любознательности.»</a:t>
            </a:r>
          </a:p>
          <a:p>
            <a:endParaRPr lang="ru-RU" sz="2000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r"/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Сухомлинский Василий Александрович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8" name="Picture 4" descr="https://24smi.org/public/media/celebrity/2018/05/15/q3hbne7mwyrr-anton-makarenko.jpg">
            <a:extLst>
              <a:ext uri="{FF2B5EF4-FFF2-40B4-BE49-F238E27FC236}">
                <a16:creationId xmlns:a16="http://schemas.microsoft.com/office/drawing/2014/main" id="{AB4F8758-DA10-4151-87A2-8C4F43982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54" y="3429000"/>
            <a:ext cx="2480320" cy="330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FD6933E-B8C5-4DEB-B077-68EE72AE7C53}"/>
              </a:ext>
            </a:extLst>
          </p:cNvPr>
          <p:cNvSpPr/>
          <p:nvPr/>
        </p:nvSpPr>
        <p:spPr>
          <a:xfrm>
            <a:off x="3048000" y="2967335"/>
            <a:ext cx="803466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r>
              <a:rPr lang="ru-RU" sz="2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«Каков ребенок в игре, таков во многом он будет на работе, когда вырастет.»</a:t>
            </a:r>
          </a:p>
          <a:p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Макаренко Антон Семенович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08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DA3F06-DD0C-4BCC-90DF-1ACA15F04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248576"/>
            <a:ext cx="11434439" cy="38174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911C0E-FEE4-49F6-AFFE-7292AB96A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726" y="119850"/>
            <a:ext cx="11620870" cy="673815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Значение игры в формировании личности ребенка:</a:t>
            </a:r>
          </a:p>
          <a:p>
            <a:r>
              <a:rPr lang="ru-RU" sz="2400" dirty="0">
                <a:solidFill>
                  <a:schemeClr val="tx1"/>
                </a:solidFill>
              </a:rPr>
              <a:t>- По своей сути игра является первым видом деятельности, которой обучается ребенок.</a:t>
            </a:r>
          </a:p>
          <a:p>
            <a:r>
              <a:rPr lang="ru-RU" sz="2400" dirty="0">
                <a:solidFill>
                  <a:schemeClr val="tx1"/>
                </a:solidFill>
              </a:rPr>
              <a:t>- Именно игровой деятельности принадлежит особо значимая роль в развитии личности ребенка, в формировании важнейших черт характера, обогащении внутреннего мира.</a:t>
            </a:r>
          </a:p>
          <a:p>
            <a:r>
              <a:rPr lang="ru-RU" sz="2400" dirty="0">
                <a:solidFill>
                  <a:schemeClr val="tx1"/>
                </a:solidFill>
              </a:rPr>
              <a:t>- Все естественные потребности у ребенка: познавательная (желание узнать новое), художественная(рисовать), музыкальная(слушать музыку, петь, танцевать под музыкальные ритмы), могут быть удовлетворены через игровые формы деятельности.</a:t>
            </a:r>
          </a:p>
          <a:p>
            <a:r>
              <a:rPr lang="ru-RU" sz="2400" dirty="0">
                <a:solidFill>
                  <a:schemeClr val="tx1"/>
                </a:solidFill>
              </a:rPr>
              <a:t>- Правильно подобранные игры способствуют развитию важных качеств и свойств личности ребенка.</a:t>
            </a:r>
          </a:p>
          <a:p>
            <a:r>
              <a:rPr lang="ru-RU" sz="2400" dirty="0">
                <a:solidFill>
                  <a:schemeClr val="tx1"/>
                </a:solidFill>
              </a:rPr>
              <a:t>- В игре у ребенка формируется воображение, развивается способность к преобразованию действительности в образе.</a:t>
            </a:r>
          </a:p>
          <a:p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37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855829-F099-48E8-B1D2-0A20E2070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4" y="37735"/>
            <a:ext cx="7803471" cy="6070101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Возможности игр огромны: 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- Развивают познавательные процессы личности – внимание, память, восприятие, мышление, воображение;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- Тренируют наблюдательность и ум;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- Развивают творческие способности у детей;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- Формируют эмоционально-чувственную сферу личности дошкольника;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- Способствуют познанию ребенком самого себя и побуждают его к самосовершенствованию;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- Учат самодисциплине, настойчивости, выдержке – всем тем качествам, без которых трудно жить и достигать поставленных целей и задач.</a:t>
            </a:r>
            <a:br>
              <a:rPr lang="ru-RU" sz="2800" dirty="0">
                <a:solidFill>
                  <a:schemeClr val="tx1"/>
                </a:solidFill>
              </a:rPr>
            </a:br>
            <a:br>
              <a:rPr lang="ru-RU" sz="2800" dirty="0">
                <a:solidFill>
                  <a:schemeClr val="tx1"/>
                </a:solidFill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AE4876-8D79-4757-A2EA-3A863429EB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3D4C7B-39A5-421F-9E88-79918A395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489" y="82117"/>
            <a:ext cx="2510162" cy="33468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2D0E73-DBE5-4CC1-A31F-5CA76CC93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025" y="3162200"/>
            <a:ext cx="2693172" cy="359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3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EC3122-B7DC-4AE2-ACFD-FB87234FC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77" y="133166"/>
            <a:ext cx="9570128" cy="109195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А теперь мы познакомим Вас с играми, в которые ваши дети играют в детском саду: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C0B4CC-2620-44D8-9DBA-474E6BD38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76" y="1367161"/>
            <a:ext cx="11416683" cy="5357674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Сюжетно-ролевые игры</a:t>
            </a:r>
            <a:r>
              <a:rPr lang="ru-RU" sz="2400" dirty="0">
                <a:solidFill>
                  <a:schemeClr val="tx1"/>
                </a:solidFill>
              </a:rPr>
              <a:t> – игры, в которых дети подражают бытовой, трудовой и общественной деятельности взрослых. Например, игры в детский сад, больницу, дочки-матери, магазин, железную дорогу. Сюжетные игры, помимо познавательного назначения, развивают детскую инициативу, творчество, наблюдательность</a:t>
            </a:r>
            <a:r>
              <a:rPr lang="ru-RU" sz="2400" dirty="0"/>
              <a:t>. </a:t>
            </a:r>
            <a:r>
              <a:rPr lang="ru-RU" sz="2400" dirty="0">
                <a:solidFill>
                  <a:schemeClr val="tx1"/>
                </a:solidFill>
              </a:rPr>
              <a:t>В таких играх используют игрушки, способствующие социально-эмоциональному развитию: различные виды животных (мишки, зайчики, собачки и прочие); куклы со всевозможной кукольной утварью; наборы для игры в доктора, парикмахера, магазин с деталями костюма, помогающими принять и удержать игровую роль (халат и шапочка врача, руль для машины, костюм строителя и полицейского); транспортные игрушки</a:t>
            </a:r>
            <a:r>
              <a:rPr lang="ru-RU" sz="2400" b="1" dirty="0">
                <a:solidFill>
                  <a:schemeClr val="tx1"/>
                </a:solidFill>
              </a:rPr>
              <a:t> </a:t>
            </a:r>
            <a:r>
              <a:rPr lang="ru-RU" sz="2400" dirty="0">
                <a:solidFill>
                  <a:schemeClr val="tx1"/>
                </a:solidFill>
              </a:rPr>
              <a:t>(поезд, машинка).</a:t>
            </a:r>
          </a:p>
        </p:txBody>
      </p:sp>
    </p:spTree>
    <p:extLst>
      <p:ext uri="{BB962C8B-B14F-4D97-AF65-F5344CB8AC3E}">
        <p14:creationId xmlns:p14="http://schemas.microsoft.com/office/powerpoint/2010/main" val="208527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AFE295-84FF-469F-B0E7-190094EF7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499" y="117621"/>
            <a:ext cx="4717001" cy="35377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0609E2-BA7E-4646-99AD-012FD47AA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917" y="110967"/>
            <a:ext cx="2653313" cy="35377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605F49-6E60-4027-A6DB-BE5A2B61D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20" y="180879"/>
            <a:ext cx="2605870" cy="34744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CA8986E-1787-4A7F-897F-597E08ABA7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865" y="3781887"/>
            <a:ext cx="2297745" cy="30636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483FBBC-25AC-45C8-A52A-7458FA0A72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83" y="3805435"/>
            <a:ext cx="2297744" cy="306365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C20C8F1-C9B2-4432-9C92-8DAE1FD600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22" y="3781889"/>
            <a:ext cx="2297744" cy="306365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0A37BE4-9DDC-4F54-B0F7-D9C65C642A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917" y="3781887"/>
            <a:ext cx="2315406" cy="308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3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E20C2E-8C87-4549-B8D8-E7403D453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8" y="1010573"/>
            <a:ext cx="3501686" cy="46689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9C5718-65C4-47FF-919C-A6C9A5C0E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789" y="1691198"/>
            <a:ext cx="4748997" cy="35617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D05F22-ACE9-4EB1-AF99-3368169A23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212" y="903302"/>
            <a:ext cx="3582140" cy="477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421</TotalTime>
  <Words>273</Words>
  <Application>Microsoft Office PowerPoint</Application>
  <PresentationFormat>Широкоэкранный</PresentationFormat>
  <Paragraphs>43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Times New Roman</vt:lpstr>
      <vt:lpstr>Trebuchet MS</vt:lpstr>
      <vt:lpstr>Verdana</vt:lpstr>
      <vt:lpstr>Wingdings 3</vt:lpstr>
      <vt:lpstr>Аспект</vt:lpstr>
      <vt:lpstr>РОДИТЕЛЬСКОЕ СОБРАНИЕ</vt:lpstr>
      <vt:lpstr>Цель: повышение педагогической компетенции родителей по игровой деятельности у детей младшего дошкольного возраста.  Задачи: - Формировать понятие родителей о возможности игры как средства для развития интеллектуально-познавательной деятельности. - Стимулировать интерес родителей для совместной игровой деятельности с собственным ребенком. - Обсудить вопрос об организации игровой среды в условиях семьи; о достоинствах  и недостатках игрушек. </vt:lpstr>
      <vt:lpstr>Презентация PowerPoint</vt:lpstr>
      <vt:lpstr>Презентация PowerPoint</vt:lpstr>
      <vt:lpstr>Презентация PowerPoint</vt:lpstr>
      <vt:lpstr>Возможности игр огромны:  - Развивают познавательные процессы личности – внимание, память, восприятие, мышление, воображение; - Тренируют наблюдательность и ум; - Развивают творческие способности у детей; - Формируют эмоционально-чувственную сферу личности дошкольника; - Способствуют познанию ребенком самого себя и побуждают его к самосовершенствованию; - Учат самодисциплине, настойчивости, выдержке – всем тем качествам, без которых трудно жить и достигать поставленных целей и задач.  </vt:lpstr>
      <vt:lpstr>А теперь мы познакомим Вас с играми, в которые ваши дети играют в детском саду: </vt:lpstr>
      <vt:lpstr>Презентация PowerPoint</vt:lpstr>
      <vt:lpstr>Презентация PowerPoint</vt:lpstr>
      <vt:lpstr>Дидактические игры – специально разрабатываемые для детей, например, всевозможные кубики, конструкторы, пазлы, мозаика, лото, домино и прочие, для обогащения  знаний  и для развития  наблюдательности, памяти, внимания, логического мышления. </vt:lpstr>
      <vt:lpstr>Презентация PowerPoint</vt:lpstr>
      <vt:lpstr>Подвижные игры - разнообразные по замыслу, правилам, характеру выполняемых движений. Они способствуют укреплению здоровья детей, развивают физические качества. В таких играх часто используют мячи, обручи, скакалки, кегли. </vt:lpstr>
      <vt:lpstr>Презентация PowerPoint</vt:lpstr>
      <vt:lpstr>Строительные игры – с кубиками, специальными строительными материалами, развивают у детей конструктивные способности, служат своего рода, подготовкой к овладению в дальнейшем трудовыми умениями и навыками.</vt:lpstr>
      <vt:lpstr>Музыкальные игры - развивают слуховое восприятие и чувство ритма. Это погремушки, бубенцы, дудочки, металлофоны, игрушки, изображающие пианино и др. музыкальные инструменты.</vt:lpstr>
      <vt:lpstr>Театрализованные игры - способствуют социально-эмоциональному развитию. Это куклы би- ба- бо, пальчиковый театр, настольный театр.</vt:lpstr>
      <vt:lpstr>Презентация PowerPoint</vt:lpstr>
      <vt:lpstr>Спасибо за внимание!!!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РОДИТЕЛЬСКОЕ СОБРАНИЕ</dc:title>
  <dc:creator>User</dc:creator>
  <cp:lastModifiedBy>User</cp:lastModifiedBy>
  <cp:revision>27</cp:revision>
  <dcterms:created xsi:type="dcterms:W3CDTF">2018-12-15T06:39:27Z</dcterms:created>
  <dcterms:modified xsi:type="dcterms:W3CDTF">2018-12-15T13:41:11Z</dcterms:modified>
</cp:coreProperties>
</file>