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71" autoAdjust="0"/>
    <p:restoredTop sz="94718" autoAdjust="0"/>
  </p:normalViewPr>
  <p:slideViewPr>
    <p:cSldViewPr snapToGrid="0">
      <p:cViewPr varScale="1">
        <p:scale>
          <a:sx n="106" d="100"/>
          <a:sy n="106" d="100"/>
        </p:scale>
        <p:origin x="-58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20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МДОУ "Детский сад 77"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ТНР</c:v>
                </c:pt>
                <c:pt idx="1">
                  <c:v>ЗПР</c:v>
                </c:pt>
                <c:pt idx="2">
                  <c:v>Дети без ОВЗ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10</c:v>
                </c:pt>
                <c:pt idx="2">
                  <c:v>220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МДОУ "Детский сад 3"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8082867823129103E-2"/>
          <c:y val="0.18931485948949869"/>
          <c:w val="0.62870412407710763"/>
          <c:h val="0.810685140510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МДОУ "Детский сад 3"</c:v>
                </c:pt>
              </c:strCache>
            </c:strRef>
          </c:tx>
          <c:explosion val="25"/>
          <c:dPt>
            <c:idx val="0"/>
            <c:explosion val="59"/>
          </c:dPt>
          <c:dPt>
            <c:idx val="1"/>
            <c:explosion val="0"/>
          </c:dPt>
          <c:cat>
            <c:strRef>
              <c:f>Лист1!$A$2:$A$4</c:f>
              <c:strCache>
                <c:ptCount val="3"/>
                <c:pt idx="0">
                  <c:v>Логоневроз</c:v>
                </c:pt>
                <c:pt idx="1">
                  <c:v>ТНР</c:v>
                </c:pt>
                <c:pt idx="2">
                  <c:v>Дети без ОВЗ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10</c:v>
                </c:pt>
                <c:pt idx="2">
                  <c:v>285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791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231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628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8978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283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238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707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8412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334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240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413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692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014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74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834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618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192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608D-949F-4B4A-B4FA-885E4103D980}" type="datetimeFigureOut">
              <a:rPr lang="ru-RU" smtClean="0"/>
              <a:pPr/>
              <a:t>15.06.2018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EB3D-4477-48E5-835A-F3CFAA196A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843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1040;&#1054;&#1055;%20&#1089;&#1088;&#1077;&#1076;&#1085;&#1103;&#1103;%20&#1075;&#1088;&#1091;&#1087;&#1087;&#1072;.doc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consultant.ru/document/cons_doc_LAW_83180/3d0cac60971a511280cbba229d9b6329c07731f7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un.org/ru/documents/ods.asp?m=A/RES/1386(XIV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65801/3d0cac60971a511280cbba229d9b6329c07731f7/" TargetMode="External"/><Relationship Id="rId5" Type="http://schemas.openxmlformats.org/officeDocument/2006/relationships/hyperlink" Target="http://www.consultant.ru/document/cons_doc_LAW_158640/3d0cac60971a511280cbba229d9b6329c07731f7/" TargetMode="External"/><Relationship Id="rId4" Type="http://schemas.openxmlformats.org/officeDocument/2006/relationships/hyperlink" Target="http://www.consultant.ru/document/cons_doc_LAW_83181/3d0cac60971a511280cbba229d9b6329c07731f7/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11383" y="1898074"/>
            <a:ext cx="10002982" cy="40870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5855" y="1454727"/>
            <a:ext cx="1009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МУНИЦИПАЛЬНЫЕ ДОШКОЛЬНЫЕ ОБРАЗОВАТЕЛЬНЫЕ УЧРЕЖДЕНИЯ «ДЕТСКИЙ САД № 77», « ДЕТСКИЙ САД № 3».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0145" y="2576945"/>
            <a:ext cx="8880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обеспечение, регламетирующее  деятельность групп комбинированной направленности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2987" y="6320043"/>
            <a:ext cx="251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июнь 2018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03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2218" y="2194560"/>
            <a:ext cx="10383982" cy="4024125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Федеральные государственные образовательные стандарты и федеральные государственные требования обеспечивают: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3) вариативность содержания образовательных программ соответствующего   уровня образования, возможность формирования образовательных программ различных уровня сложности и направленности с учетом образовательных потребностей и способностей обучающихся.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6. В целях обеспечения реализации права на образование обучающихся с ограниченными возможностями здоровья устанавливаются федеральные государственные образовательные стандарты образования указанных лиц или включаются в федеральные государственные образовательные стандарты специальные требования.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0474" y="750519"/>
            <a:ext cx="9414164" cy="12930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Roboto Condensed"/>
              </a:rPr>
              <a:t>Статья 11. Федеральные государственные образовательные стандарты и федеральные государственные требования. Образовательные стандарты</a:t>
            </a:r>
          </a:p>
        </p:txBody>
      </p:sp>
      <p:sp>
        <p:nvSpPr>
          <p:cNvPr id="5" name="Нашивка 4"/>
          <p:cNvSpPr/>
          <p:nvPr/>
        </p:nvSpPr>
        <p:spPr>
          <a:xfrm rot="5400000">
            <a:off x="166254" y="2445330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799" y="2194560"/>
            <a:ext cx="10965873" cy="44140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Родители (законные представители) несовершеннолетних обучающихся имеют право: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выбирать до завершения получения ребенком основного общего образования с учетом мнения ребенка, а также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рекомендаций </a:t>
            </a:r>
            <a:r>
              <a:rPr lang="ru-RU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их наличии)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получения образования и формы обучения, организации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образовательную деятельность, язык, языки образования, факультативные и элективные учебные предметы, курсы, дисциплины (модули) из перечня, предлагаемого организацией, осуществляющей образовательную деятельность;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получать информацию о всех видах планируемых обследований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(психологических, психолого-педагогических) обучающихся,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согласие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таких обследований или участие в таких обследованиях,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отказаться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их проведения или участия в них,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информацию о результатах проведенных обследований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 при обследовании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комиссией,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обсуждении результатов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и рекомендаций, полученных по результатам обследования,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 свое мнение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предлагаемых условий для организации обучения и воспитания детей.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272" y="1737360"/>
            <a:ext cx="11533909" cy="1532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Педагогические работники обязаны: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ограниченными возможностями здоровья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взаимодействовать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медицинскими организациями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127" y="307173"/>
            <a:ext cx="8610600" cy="12930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48.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Обязанности и ответственность педагогических работников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41963" y="3355172"/>
            <a:ext cx="8610600" cy="12930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54. Договор об образовании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509" y="4793673"/>
            <a:ext cx="11540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договоре об образовании должны быть указаны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образовани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в том числе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вид, уровень и (или) направленность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(часть образовательной программы определенных уровня, вида и (или) направленности),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обучения, срок освоения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(продолжительность обучения).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194560"/>
            <a:ext cx="11090564" cy="441405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Содержание образования и условия организации обучения и воспитания обучающихся с ограниченными возможностями здоровья определяются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образовательной программой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Общее образование обучающихся с ограниченными возможностями здоровья осуществляется в организациях, осуществляющих образовательную деятельность по адаптированным основным общеобразовательным программам. В таких организациях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специальные условия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образования указанными обучающимися.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 специальными условиями 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79. Организация получения образования обучающимися с ограниченными возможностями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24.07.1998 N 124-ФЗ (ред. от 18.04.2018) "Об основных гарантиях прав ребенка в Российской Федерации»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99653" y="2022764"/>
            <a:ext cx="784860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Статья 6.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Законодательные гарантии прав ребенка в Российской Федерации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Статья 7.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Содействие ребенку в реализации и защите его прав и законных интересов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10.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прав детей на охрану здоровья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Статья 14.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ребенка от информации, пропаганды и агитации, наносящих вред его здоровью, нравственному и духовному развитию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knigisosklada.ru/images/books/1876/big/1876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1708" y="2380808"/>
            <a:ext cx="1965788" cy="2988000"/>
          </a:xfrm>
          <a:prstGeom prst="rect">
            <a:avLst/>
          </a:prstGeom>
          <a:noFill/>
        </p:spPr>
      </p:pic>
      <p:sp>
        <p:nvSpPr>
          <p:cNvPr id="7" name="Нашивка 6"/>
          <p:cNvSpPr/>
          <p:nvPr/>
        </p:nvSpPr>
        <p:spPr>
          <a:xfrm rot="5400000">
            <a:off x="69272" y="2265221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124690" y="3248893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124690" y="4080167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138545" y="4925293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21674" y="1427019"/>
            <a:ext cx="8866908" cy="259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Постановление Главного государственного санитарного врача РФ от 15.05.2013 N 26 (ред. от 27.08.2015) "Об утверждении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СанПиН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2.4.1.3049-13 "Санитарно-эпидемиологические требования к устройству, содержанию и организации режима работы дошкольных образовательных организаций" (вместе с "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СанПиН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2.4.1.3049-13. Санитарно-эпидемиологические правила и нормативы...") (Зарегистрировано в Минюсте России 29.05.2013 N 28564)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://doumag.ru/content/%D0%B1%D0%B8%D0%B1%D0%BB%D0%B8%D0%BE%D1%82%D0%B5%D0%BA%D0%B0%20%D1%80%D1%83%D0%BA%D0%BE%D0%B2%D0%BE%D0%B4%D0%B8%D1%82%D0%B5%D0%BB%D1%8F/persp_sanpin_avg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6596" y="1754759"/>
            <a:ext cx="2881440" cy="417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4400" y="3990108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12. В дошкольных образовательных организациях комплектование групп комбинированной направленности, реализующих совместное образование здоровых детей и детей с ограниченными возможностями, осуществляется в соответствии с учетом особенностей психофизического развития и возможностей воспитанников.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117765" y="4156366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593273" y="415636"/>
            <a:ext cx="9892145" cy="6165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Письмо Министерство образования и науки Российской Федерации «О коррекционном и инклюзивном образовании детей» от 7 июня 2013 года № ИР-535/07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 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Приказ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Минобрнауки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России от 20.09.2013 N 1082 «Об утверждении Положения о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психолого-медико-педагогической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комиссии».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dirty="0" smtClean="0">
              <a:solidFill>
                <a:schemeClr val="bg2">
                  <a:lumMod val="10000"/>
                </a:schemeClr>
              </a:solidFill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Приказ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Минобрнауки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России от 30.08.2013 N 1014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образования».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671945" y="1607129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685802" y="2937169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685802" y="4170224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579418" y="1454728"/>
            <a:ext cx="9926782" cy="47639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</a:rPr>
              <a:t>Минобрнауки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</a:rPr>
              <a:t> России от 13.11.2015 N 07-3735 "О направлении методических рекомендаций" (вместе с "Методическими рекомендациями "Выявление и распространение наиболее эффективных практик образования детей с ограниченными возможностями здоровья")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</a:rPr>
              <a:t>   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</a:rPr>
              <a:t>Письмо министерства образования РФ от 16 января 2002 года N 03-51-5ин/23-03 «Об интегрированном воспитании и обучении детей с отклонениями в развитии в дошкольных образовательных учреждениях».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658092" y="1717966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671945" y="3477493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254" y="2660073"/>
            <a:ext cx="10577945" cy="3558612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В Стандарте учитываются: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потребности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связанные с его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ситуацией и состоянием здоровья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им образования (далее - особые образовательные потребности),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потребности отдельных категорий детей, в том числе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95600" y="764372"/>
            <a:ext cx="8742218" cy="15770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(Утвержден приказом Министерства образования и науки РФ от 17.10.2013Г. № 1155)</a:t>
            </a:r>
          </a:p>
        </p:txBody>
      </p:sp>
      <p:sp>
        <p:nvSpPr>
          <p:cNvPr id="5" name="Нашивка 4"/>
          <p:cNvSpPr/>
          <p:nvPr/>
        </p:nvSpPr>
        <p:spPr>
          <a:xfrm rot="5400000">
            <a:off x="103908" y="2812476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5345" y="1413163"/>
            <a:ext cx="10571018" cy="49183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Основные принципы дошкольного образования: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построение образовательной деятельности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индивидуальных особенностей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Стандарт направлен на достижение следующих целей: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обеспечение государством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 возможностей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ребенка в получении качественного дошкольного образования;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 Стандарт направлен на решение следующих задач: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и укрепления физического и психического здоровья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их эмоционального благополучия;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возможностей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ограниченных возможностей здоровья)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187038" y="1607131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214745" y="3158842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233054" y="429492"/>
            <a:ext cx="9795164" cy="942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Контингент воспитанников ДОО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55963" y="1759526"/>
          <a:ext cx="4867564" cy="426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902035" y="1759527"/>
          <a:ext cx="5684981" cy="439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398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5344" y="1579418"/>
            <a:ext cx="10626437" cy="473825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создания благоприятных условий развития детей в соответствии с их возрастными 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особенностями и склонностями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обеспечения вариативности и разнообразия содержания Программ и организационных форм дошкольного образования, возможности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Программ различной направленности с учетом образовательных потребностей, способностей и состояния здоровья детей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формирования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соответствующей возрастным,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индивидуальным, психологическим и физиологическим особенностям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обеспечения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поддержки семьи и повышения компетентности родителей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в вопросах развития и образования, охраны и укрепления здоровья детей.</a:t>
            </a:r>
          </a:p>
          <a:p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311726" y="1773388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297872" y="2937172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311727" y="4253353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311726" y="5264736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94951" y="396240"/>
            <a:ext cx="10283537" cy="1493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Российской Федерации от 27.03.2000 №27/901-6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психолого-медико-педагогическом консилиуме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МПМк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образовательного учреждения.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691640" y="211836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является обеспечение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диагностико-коррекционного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сопровождения обучающихся, воспитанников с отклонениями в развитии и/или состояниями декомпенсации исходя из реальных возможностей образовательного учреждения и в соответствии со специальными образовательными потребностями, возрастными и индивидуальными особенностями, состоянием соматического и нервно-психического здоровья обучающихся, воспитанников.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741217" y="2646226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6835" y="471054"/>
            <a:ext cx="6899562" cy="10945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регионального уровня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4619" y="1925782"/>
            <a:ext cx="9407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   Приказ ДО мэрии города Ярославля об открытии группы комбинированной направленности для детей с ТНР в МДОУ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713508" y="2189027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2166" y="1371600"/>
            <a:ext cx="10758052" cy="51123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Положение о группе комбинированной направленности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Положение об адаптированной основной образовательной программе (АООП)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Положение об адаптированной образовательной программе (АОП)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Адаптированная основная образовательная программа (АООП)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программе (АОП)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Речевая карта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Журналы взаимодействия учителя – логопеда и специалистов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Договор с родителями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законными представителями) детей с ТНР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Письменное согласие родителей ( законных представителей)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сопровождение ребенка педагогами и специалистами МДОУ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Дорожная карта по повышению уровня компетенции педагогов, работающих на группах комбинированной направленности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37755" y="120534"/>
            <a:ext cx="6899562" cy="10945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локального уровня</a:t>
            </a:r>
          </a:p>
        </p:txBody>
      </p:sp>
      <p:sp>
        <p:nvSpPr>
          <p:cNvPr id="7" name="Нашивка 6"/>
          <p:cNvSpPr/>
          <p:nvPr/>
        </p:nvSpPr>
        <p:spPr>
          <a:xfrm rot="5400000">
            <a:off x="214749" y="1801104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228606" y="2812490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228606" y="3726893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242460" y="4599731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256313" y="5458719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59528" y="695101"/>
            <a:ext cx="8610600" cy="12930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на комбинированной группе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92382" y="2540926"/>
            <a:ext cx="3138055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/>
              <a:t>Дети с ОВЗ</a:t>
            </a:r>
            <a:endParaRPr lang="ru-RU" sz="2800" dirty="0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4813532" y="2230582"/>
            <a:ext cx="5646649" cy="15101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АООП, Индивидуальная программа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65354" y="3927764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Дети без особых образовательных потребностей</a:t>
            </a:r>
            <a:endParaRPr lang="ru-RU" sz="2400" dirty="0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4655127" y="3740727"/>
            <a:ext cx="5818910" cy="15524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ООП ДО ( с разделом, согласно ФГОС ДО п.2.11.2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673" y="1967345"/>
            <a:ext cx="11000508" cy="489065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АОП и ее объему</a:t>
            </a:r>
          </a:p>
          <a:p>
            <a:pPr marL="0" indent="0"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Программа определяет содержание и организацию образовательной деятельности на уровне дошкольного образования.</a:t>
            </a:r>
          </a:p>
          <a:p>
            <a:pPr marL="0" indent="0"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развитие личности детей дошкольного возраста с ОВЗ в различных видах общения и деятельности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их возрастных, индивидуальных психологических и физиологических особенностей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должна быть направлена на решение задач, указанных в пункте </a:t>
            </a:r>
          </a:p>
          <a:p>
            <a:pPr marL="0" indent="0"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 Стандарта.</a:t>
            </a:r>
          </a:p>
          <a:p>
            <a:pPr marL="0" indent="0"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Программа формируется как программа психолого-педагогической поддержки позитивной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и индивидуализации, развития личности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marL="0" indent="0"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Программа направлена на:</a:t>
            </a:r>
          </a:p>
          <a:p>
            <a:pPr marL="0" indent="0"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развития ребенка с ОВЗ, открывающих возможности для его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социализации, его личностного развития,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pPr marL="0" indent="0"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62545" y="487282"/>
            <a:ext cx="8610600" cy="12930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 программа для детей с тяжелыми нарушениями речи</a:t>
            </a:r>
          </a:p>
        </p:txBody>
      </p:sp>
      <p:sp>
        <p:nvSpPr>
          <p:cNvPr id="5" name="Нашивка 4"/>
          <p:cNvSpPr/>
          <p:nvPr/>
        </p:nvSpPr>
        <p:spPr>
          <a:xfrm rot="5400000">
            <a:off x="131619" y="2604671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103913" y="3893143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103912" y="5070778"/>
            <a:ext cx="907469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835" y="1496291"/>
            <a:ext cx="10633363" cy="472239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2.11.1. Целевой раздел включает в себя пояснительную записку и планируемые результаты освоения программы.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должна раскрывать: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реализации Программы;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подходы к формированию Программы;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для разработки и реализации Программы характеристики, в том числе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особенностей развития детей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и дошкольного возраста.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Программы конкретизируют требования Стандарта к целевым ориентирам в обязательной части и части, формируемой участниками образовательных отношений,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возрастных возможностей и индивидуальных различий (индивидуальных траекторий развития) детей, а также особенностей развития детей с ограниченными возможностями здоровья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79671" y="1603676"/>
            <a:ext cx="782767" cy="581890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745" y="1288473"/>
            <a:ext cx="11014364" cy="5181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2.11.2. Содержательный раздел представляет общее содержание Программы, обеспечивающее полноценное развитие личности детей.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Программы должен включать: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описание образовательной деятельности в соответствии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направлениями развития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описание вариативных форм, способов, методов и средств реализации Программы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описание образовательной деятельности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профессиональной коррекции нарушений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80555" y="2076398"/>
            <a:ext cx="8610600" cy="12930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Адаптированной</a:t>
            </a: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детей с тяжелыми нарушениями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68982" y="692727"/>
            <a:ext cx="6483927" cy="106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7527" y="2119744"/>
            <a:ext cx="6761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Разработаны локальные документы ДОО</a:t>
            </a:r>
          </a:p>
        </p:txBody>
      </p:sp>
      <p:sp>
        <p:nvSpPr>
          <p:cNvPr id="6" name="Нашивка 5"/>
          <p:cNvSpPr/>
          <p:nvPr/>
        </p:nvSpPr>
        <p:spPr>
          <a:xfrm rot="5400000">
            <a:off x="342906" y="2130154"/>
            <a:ext cx="782767" cy="581890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5343" y="2787183"/>
            <a:ext cx="9684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 педагогический коллектив ДОО ( ИРО повышение квалификации), участие в семинарах в рамках курсах, организованных ИРО для воспитателей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301341" y="3224668"/>
            <a:ext cx="782767" cy="581890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356760" y="4610122"/>
            <a:ext cx="782767" cy="581890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0764" y="4297325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ознакомлены со спецификой работы в комбинированной группе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652434" y="414750"/>
            <a:ext cx="10320366" cy="1206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ВЕРТИКАЛЬ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ФОРМИРОВАНИЯ НОРМАТИВНЫХ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ДОКУМЕНТОВ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7056" y="1953490"/>
            <a:ext cx="5999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2" y="3505199"/>
            <a:ext cx="5999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7057" y="5029199"/>
            <a:ext cx="5999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ЛОКАЛЬНЫЙ УРОВЕНЬ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5320145" y="2722420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5333999" y="4218711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8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11383" y="1898074"/>
            <a:ext cx="10002982" cy="40870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5855" y="1454727"/>
            <a:ext cx="1009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МУНИЦИПАЛЬНЫЕ ДОШКОЛЬНЫЕ ОБРАЗОВАТЕЛЬНЫЕ УЧРЕЖДЕНИЯ «ДЕТСКИЙ САД № 77», « ДЕТСКИЙ САД № 3».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0145" y="2576945"/>
            <a:ext cx="8880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обеспечение, регламетирующее  деятельность групп комбинированной направленности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2987" y="6320043"/>
            <a:ext cx="251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июнь 2018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03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23527" y="637308"/>
            <a:ext cx="11189599" cy="803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федерального уровня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704109"/>
            <a:ext cx="87699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 Принята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резолюцией 1386 (ХIV)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Генеральной Ассамблеи ООН от 20 ноября 1959 года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 (одобрена Генеральной Ассамблеей ООН 20.11.1989) (вступила в силу для СССР 15.09.1990).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(с учетом поправок, внесенных Законами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о поправках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Конституции Российской Федерации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30.12.2008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 6-ФКЗ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 30.12.2008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 7-ФКЗ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05.02.2014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N 2-ФКЗ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 21.07.2014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N 11-ФКЗ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4" descr="http://117kurgan.detkin-club.ru/images/teachers/b97377_523a6bd056b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53138" y="3592755"/>
            <a:ext cx="1504021" cy="2280293"/>
          </a:xfrm>
          <a:prstGeom prst="rect">
            <a:avLst/>
          </a:prstGeom>
          <a:noFill/>
        </p:spPr>
      </p:pic>
      <p:pic>
        <p:nvPicPr>
          <p:cNvPr id="7" name="Picture 6" descr="http://to35.minjust.ru/sites/default/files/10146625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46671">
            <a:off x="10092366" y="4461497"/>
            <a:ext cx="1491895" cy="2180602"/>
          </a:xfrm>
          <a:prstGeom prst="rect">
            <a:avLst/>
          </a:prstGeom>
          <a:noFill/>
        </p:spPr>
      </p:pic>
      <p:pic>
        <p:nvPicPr>
          <p:cNvPr id="8" name="Picture 2" descr="http://ds100.centerstart.ru/sites/ds100.centerstart.ru/files/u4/dekloraciy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21756">
            <a:off x="7751741" y="4718312"/>
            <a:ext cx="1249835" cy="1778336"/>
          </a:xfrm>
          <a:prstGeom prst="rect">
            <a:avLst/>
          </a:prstGeom>
          <a:noFill/>
        </p:spPr>
      </p:pic>
      <p:sp>
        <p:nvSpPr>
          <p:cNvPr id="12" name="Нашивка 11"/>
          <p:cNvSpPr/>
          <p:nvPr/>
        </p:nvSpPr>
        <p:spPr>
          <a:xfrm rot="5400000">
            <a:off x="138544" y="1849583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83126" y="3068782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166253" y="4384964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8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24400" y="554183"/>
            <a:ext cx="7010400" cy="2493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Roboto Condensed"/>
              </a:rPr>
              <a:t>Федеральный закон "Об образовании в Российской Федерации" N 273-ФЗ от 29 декабря 2012 года с изменениями 2018 года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mmedia.ozone.ru/multimedia/1020793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880" y="2703819"/>
            <a:ext cx="221874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9709" y="2133600"/>
            <a:ext cx="10716490" cy="40850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16 )  обучающийся с ограниченными возможностями здоровья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физическое лицо, имеющее недостатки в физическом и (или) психическом развитии, подтвержденные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комиссией и препятствующие получению образования без создания специальных условий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23)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учебный план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обучающегося;</a:t>
            </a:r>
          </a:p>
          <a:p>
            <a:pPr>
              <a:buNone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80509" y="570409"/>
            <a:ext cx="8589817" cy="15077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Roboto Condensed"/>
              </a:rPr>
              <a:t>Статья 2. Основные понятия, используемые в настоящем Федеральном законе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152399" y="2722420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801090"/>
            <a:ext cx="10439399" cy="441759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27) инклюзивное образование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28) адаптированная образовательная программа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</a:t>
            </a:r>
          </a:p>
          <a:p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83125" y="1974275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124688" y="3041075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969818" y="1801091"/>
            <a:ext cx="10972799" cy="458585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политика и правовое регулирование отношений в сфере образования основываются на следующих принципах: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обеспечение права каждого человека на образование, недопустимость дискриминации в сфере образования;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свобода выбора получения образования согласно склонностям и потребностям человека, создание условий для самореализации каждого человека, свободное развитие его способностей, включая предоставление права выбора форм получения образования, форм обучения, организации, осуществляющей образовательную деятельность, направленности образования в пределах, предоставленных системой образования, а также предоставление педагогическим работникам свободы в выборе форм обучения, методов обучения и воспитания;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обеспечение права на образование в течение всей жизни в соответствии с потребностями личности, адаптивность системы образования к уровню подготовки, особенностям развития, способностям и интересам человека.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21527" y="528846"/>
            <a:ext cx="9407236" cy="10090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Roboto Condensed"/>
              </a:rPr>
              <a:t>Статья 3. Основные принципы государственной политики и правового регулирования отношений в сфере образования</a:t>
            </a:r>
          </a:p>
        </p:txBody>
      </p:sp>
      <p:sp>
        <p:nvSpPr>
          <p:cNvPr id="6" name="Нашивка 5"/>
          <p:cNvSpPr/>
          <p:nvPr/>
        </p:nvSpPr>
        <p:spPr>
          <a:xfrm rot="5400000">
            <a:off x="110834" y="2625439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124688" y="3719949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152398" y="5049984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799" y="2194560"/>
            <a:ext cx="10965873" cy="4261658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гарантируется право каждого человека на образование.</a:t>
            </a:r>
          </a:p>
          <a:p>
            <a:pPr marL="457200" indent="-45720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целях реализации права каждого человека на образование федеральными государственными органами, органами государственной власти субъектов Российской Федерации и органами местного самоуправления: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необходимые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получения без дискриминации качественного образования лицами с ограниченными возможностями здоровья,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коррекции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развития 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ранней коррекционной помощи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специальных педагогических подходов и наиболее подходящих для этих лиц языков, методов и способов общения и условия, в максимальной степени способствующие получению образования определенного уровня и определенной направленности, а также социальному развитию этих лиц, в том числе посредством организации инклюзивного образования лиц с ограниченными возможностями здоровья;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Roboto Condensed"/>
              </a:rPr>
              <a:t>Статья 5. Право на образование. Государственные гарантии реализации права на образование в Российской Федерации</a:t>
            </a:r>
          </a:p>
        </p:txBody>
      </p:sp>
      <p:sp>
        <p:nvSpPr>
          <p:cNvPr id="6" name="Нашивка 5"/>
          <p:cNvSpPr/>
          <p:nvPr/>
        </p:nvSpPr>
        <p:spPr>
          <a:xfrm rot="5400000">
            <a:off x="290944" y="2791693"/>
            <a:ext cx="893620" cy="644236"/>
          </a:xfrm>
          <a:prstGeom prst="chevron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1232</TotalTime>
  <Words>2209</Words>
  <Application>Microsoft Office PowerPoint</Application>
  <PresentationFormat>Произвольный</PresentationFormat>
  <Paragraphs>131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След самолета</vt:lpstr>
      <vt:lpstr>                 </vt:lpstr>
      <vt:lpstr>Слайд 2</vt:lpstr>
      <vt:lpstr>Слайд 3</vt:lpstr>
      <vt:lpstr>Слайд 4</vt:lpstr>
      <vt:lpstr>Федеральный закон "Об образовании в Российской Федерации" N 273-ФЗ от 29 декабря 2012 года с изменениями 2018 года</vt:lpstr>
      <vt:lpstr>Статья 2. Основные понятия, используемые в настоящем Федеральном законе</vt:lpstr>
      <vt:lpstr>Слайд 7</vt:lpstr>
      <vt:lpstr>Статья 3. Основные принципы государственной политики и правового регулирования отношений в сфере образования</vt:lpstr>
      <vt:lpstr>Статья 5. Право на образование. Государственные гарантии реализации права на образование в Российской Федерации</vt:lpstr>
      <vt:lpstr>Статья 11. Федеральные государственные образовательные стандарты и федеральные государственные требования. Образовательные стандарты</vt:lpstr>
      <vt:lpstr>Статья 44. Права, обязанности и ответственность в сфере образования родителей (законных представителей) несовершеннолетних обучающихся</vt:lpstr>
      <vt:lpstr>Статья 48.  Обязанности и ответственность педагогических работников</vt:lpstr>
      <vt:lpstr>Статья 79. Организация получения образования обучающимися с ограниченными возможностями здоровья</vt:lpstr>
      <vt:lpstr>Федеральный закон от 24.07.1998 N 124-ФЗ (ред. от 18.04.2018) "Об основных гарантиях прав ребенка в Российской Федерации»</vt:lpstr>
      <vt:lpstr>Слайд 15</vt:lpstr>
      <vt:lpstr>Слайд 16</vt:lpstr>
      <vt:lpstr>Слайд 17</vt:lpstr>
      <vt:lpstr>Федеральный государственный образовательный стандарт дошкольного образования (Утвержден приказом Министерства образования и науки РФ от 17.10.2013Г. № 1155)</vt:lpstr>
      <vt:lpstr>Слайд 19</vt:lpstr>
      <vt:lpstr>Слайд 20</vt:lpstr>
      <vt:lpstr> Письмо Министерства образования Российской Федерации от 27.03.2000 №27/901-6 О психолого-медико-педагогическом консилиуме (МПМк) образовательного учреждения. </vt:lpstr>
      <vt:lpstr>Документы регионального уровня</vt:lpstr>
      <vt:lpstr>Документы локального уровня</vt:lpstr>
      <vt:lpstr>Программное обеспечение на комбинированной группе</vt:lpstr>
      <vt:lpstr>Адаптированная образовательная  программа для детей с тяжелыми нарушениями речи</vt:lpstr>
      <vt:lpstr>Слайд 26</vt:lpstr>
      <vt:lpstr>Слайд 27</vt:lpstr>
      <vt:lpstr>ШАБЛОН Адаптированной образовательной  программы для детей с тяжелыми нарушениями речи</vt:lpstr>
      <vt:lpstr>Результаты</vt:lpstr>
      <vt:lpstr>          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Нормативно-правовая база, регламентирующая работу с детьми с ОВЗ и детьми-инвалидами в ОО. Разработка локальных актов в образовательных организациях по данному направлению</dc:title>
  <dc:creator>Таня</dc:creator>
  <cp:lastModifiedBy>Ирина</cp:lastModifiedBy>
  <cp:revision>202</cp:revision>
  <dcterms:created xsi:type="dcterms:W3CDTF">2016-08-14T08:49:01Z</dcterms:created>
  <dcterms:modified xsi:type="dcterms:W3CDTF">2018-06-15T08:40:45Z</dcterms:modified>
</cp:coreProperties>
</file>